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9"/>
  </p:notesMasterIdLst>
  <p:sldIdLst>
    <p:sldId id="404" r:id="rId5"/>
    <p:sldId id="428" r:id="rId6"/>
    <p:sldId id="429" r:id="rId7"/>
    <p:sldId id="430" r:id="rId8"/>
    <p:sldId id="431" r:id="rId9"/>
    <p:sldId id="432" r:id="rId10"/>
    <p:sldId id="433" r:id="rId11"/>
    <p:sldId id="434" r:id="rId12"/>
    <p:sldId id="435" r:id="rId13"/>
    <p:sldId id="436" r:id="rId14"/>
    <p:sldId id="437" r:id="rId15"/>
    <p:sldId id="438" r:id="rId16"/>
    <p:sldId id="439" r:id="rId17"/>
    <p:sldId id="440" r:id="rId18"/>
    <p:sldId id="441" r:id="rId19"/>
    <p:sldId id="442" r:id="rId20"/>
    <p:sldId id="443"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6" r:id="rId34"/>
    <p:sldId id="383" r:id="rId35"/>
    <p:sldId id="328" r:id="rId36"/>
    <p:sldId id="329" r:id="rId37"/>
    <p:sldId id="330" r:id="rId38"/>
    <p:sldId id="331" r:id="rId39"/>
    <p:sldId id="332" r:id="rId40"/>
    <p:sldId id="333" r:id="rId41"/>
    <p:sldId id="334" r:id="rId42"/>
    <p:sldId id="345" r:id="rId43"/>
    <p:sldId id="335" r:id="rId44"/>
    <p:sldId id="336" r:id="rId45"/>
    <p:sldId id="346" r:id="rId46"/>
    <p:sldId id="347" r:id="rId47"/>
    <p:sldId id="348" r:id="rId48"/>
    <p:sldId id="351" r:id="rId49"/>
    <p:sldId id="350" r:id="rId50"/>
    <p:sldId id="349"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411" r:id="rId72"/>
    <p:sldId id="412" r:id="rId73"/>
    <p:sldId id="413" r:id="rId74"/>
    <p:sldId id="414" r:id="rId75"/>
    <p:sldId id="415" r:id="rId76"/>
    <p:sldId id="416" r:id="rId77"/>
    <p:sldId id="417" r:id="rId78"/>
    <p:sldId id="418" r:id="rId79"/>
    <p:sldId id="419" r:id="rId80"/>
    <p:sldId id="420" r:id="rId81"/>
    <p:sldId id="421" r:id="rId82"/>
    <p:sldId id="422" r:id="rId83"/>
    <p:sldId id="423" r:id="rId84"/>
    <p:sldId id="424" r:id="rId85"/>
    <p:sldId id="425" r:id="rId86"/>
    <p:sldId id="426" r:id="rId87"/>
    <p:sldId id="427"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33DAE-CF9D-4633-92A4-A619796B60B3}" v="16" dt="2021-05-25T06:03:44.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14" autoAdjust="0"/>
    <p:restoredTop sz="96404" autoAdjust="0"/>
  </p:normalViewPr>
  <p:slideViewPr>
    <p:cSldViewPr snapToGrid="0" showGuides="1">
      <p:cViewPr varScale="1">
        <p:scale>
          <a:sx n="115" d="100"/>
          <a:sy n="115" d="100"/>
        </p:scale>
        <p:origin x="2130" y="108"/>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95"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Xiang" userId="1e158ce4-2e3a-4d8e-9954-fb717d2e44e4" providerId="ADAL" clId="{D5333DAE-CF9D-4633-92A4-A619796B60B3}"/>
    <pc:docChg chg="undo redo custSel modSld">
      <pc:chgData name="Li, Xiang" userId="1e158ce4-2e3a-4d8e-9954-fb717d2e44e4" providerId="ADAL" clId="{D5333DAE-CF9D-4633-92A4-A619796B60B3}" dt="2021-05-25T06:03:55.309" v="155" actId="478"/>
      <pc:docMkLst>
        <pc:docMk/>
      </pc:docMkLst>
      <pc:sldChg chg="addSp delSp modSp mod">
        <pc:chgData name="Li, Xiang" userId="1e158ce4-2e3a-4d8e-9954-fb717d2e44e4" providerId="ADAL" clId="{D5333DAE-CF9D-4633-92A4-A619796B60B3}" dt="2021-05-25T05:36:12" v="152" actId="1038"/>
        <pc:sldMkLst>
          <pc:docMk/>
          <pc:sldMk cId="3758372463" sldId="388"/>
        </pc:sldMkLst>
        <pc:spChg chg="mod">
          <ac:chgData name="Li, Xiang" userId="1e158ce4-2e3a-4d8e-9954-fb717d2e44e4" providerId="ADAL" clId="{D5333DAE-CF9D-4633-92A4-A619796B60B3}" dt="2021-05-25T05:33:05.595" v="122" actId="1076"/>
          <ac:spMkLst>
            <pc:docMk/>
            <pc:sldMk cId="3758372463" sldId="388"/>
            <ac:spMk id="2" creationId="{00000000-0000-0000-0000-000000000000}"/>
          </ac:spMkLst>
        </pc:spChg>
        <pc:spChg chg="mod">
          <ac:chgData name="Li, Xiang" userId="1e158ce4-2e3a-4d8e-9954-fb717d2e44e4" providerId="ADAL" clId="{D5333DAE-CF9D-4633-92A4-A619796B60B3}" dt="2021-05-25T05:33:05.378" v="121" actId="1076"/>
          <ac:spMkLst>
            <pc:docMk/>
            <pc:sldMk cId="3758372463" sldId="388"/>
            <ac:spMk id="6" creationId="{00000000-0000-0000-0000-000000000000}"/>
          </ac:spMkLst>
        </pc:spChg>
        <pc:picChg chg="mod">
          <ac:chgData name="Li, Xiang" userId="1e158ce4-2e3a-4d8e-9954-fb717d2e44e4" providerId="ADAL" clId="{D5333DAE-CF9D-4633-92A4-A619796B60B3}" dt="2021-05-25T05:36:04.016" v="147" actId="1076"/>
          <ac:picMkLst>
            <pc:docMk/>
            <pc:sldMk cId="3758372463" sldId="388"/>
            <ac:picMk id="3" creationId="{00000000-0000-0000-0000-000000000000}"/>
          </ac:picMkLst>
        </pc:picChg>
        <pc:picChg chg="mod">
          <ac:chgData name="Li, Xiang" userId="1e158ce4-2e3a-4d8e-9954-fb717d2e44e4" providerId="ADAL" clId="{D5333DAE-CF9D-4633-92A4-A619796B60B3}" dt="2021-05-25T05:36:04.348" v="148" actId="14100"/>
          <ac:picMkLst>
            <pc:docMk/>
            <pc:sldMk cId="3758372463" sldId="388"/>
            <ac:picMk id="4" creationId="{00000000-0000-0000-0000-000000000000}"/>
          </ac:picMkLst>
        </pc:picChg>
        <pc:picChg chg="mod">
          <ac:chgData name="Li, Xiang" userId="1e158ce4-2e3a-4d8e-9954-fb717d2e44e4" providerId="ADAL" clId="{D5333DAE-CF9D-4633-92A4-A619796B60B3}" dt="2021-05-25T05:36:05.235" v="150" actId="14100"/>
          <ac:picMkLst>
            <pc:docMk/>
            <pc:sldMk cId="3758372463" sldId="388"/>
            <ac:picMk id="5" creationId="{00000000-0000-0000-0000-000000000000}"/>
          </ac:picMkLst>
        </pc:picChg>
        <pc:picChg chg="mod">
          <ac:chgData name="Li, Xiang" userId="1e158ce4-2e3a-4d8e-9954-fb717d2e44e4" providerId="ADAL" clId="{D5333DAE-CF9D-4633-92A4-A619796B60B3}" dt="2021-05-25T05:36:05.235" v="150" actId="14100"/>
          <ac:picMkLst>
            <pc:docMk/>
            <pc:sldMk cId="3758372463" sldId="388"/>
            <ac:picMk id="12" creationId="{00000000-0000-0000-0000-000000000000}"/>
          </ac:picMkLst>
        </pc:picChg>
        <pc:picChg chg="mod">
          <ac:chgData name="Li, Xiang" userId="1e158ce4-2e3a-4d8e-9954-fb717d2e44e4" providerId="ADAL" clId="{D5333DAE-CF9D-4633-92A4-A619796B60B3}" dt="2021-05-25T05:36:04.016" v="147" actId="1076"/>
          <ac:picMkLst>
            <pc:docMk/>
            <pc:sldMk cId="3758372463" sldId="388"/>
            <ac:picMk id="13" creationId="{00000000-0000-0000-0000-000000000000}"/>
          </ac:picMkLst>
        </pc:picChg>
        <pc:picChg chg="mod">
          <ac:chgData name="Li, Xiang" userId="1e158ce4-2e3a-4d8e-9954-fb717d2e44e4" providerId="ADAL" clId="{D5333DAE-CF9D-4633-92A4-A619796B60B3}" dt="2021-05-25T05:36:04.819" v="149" actId="1076"/>
          <ac:picMkLst>
            <pc:docMk/>
            <pc:sldMk cId="3758372463" sldId="388"/>
            <ac:picMk id="14" creationId="{00000000-0000-0000-0000-000000000000}"/>
          </ac:picMkLst>
        </pc:picChg>
        <pc:picChg chg="add mod">
          <ac:chgData name="Li, Xiang" userId="1e158ce4-2e3a-4d8e-9954-fb717d2e44e4" providerId="ADAL" clId="{D5333DAE-CF9D-4633-92A4-A619796B60B3}" dt="2021-05-25T05:36:04.016" v="147" actId="1076"/>
          <ac:picMkLst>
            <pc:docMk/>
            <pc:sldMk cId="3758372463" sldId="388"/>
            <ac:picMk id="15" creationId="{0AA29AC9-1326-4098-9DA0-079438A50E40}"/>
          </ac:picMkLst>
        </pc:picChg>
        <pc:picChg chg="add mod modCrop">
          <ac:chgData name="Li, Xiang" userId="1e158ce4-2e3a-4d8e-9954-fb717d2e44e4" providerId="ADAL" clId="{D5333DAE-CF9D-4633-92A4-A619796B60B3}" dt="2021-05-25T05:36:12" v="152" actId="1038"/>
          <ac:picMkLst>
            <pc:docMk/>
            <pc:sldMk cId="3758372463" sldId="388"/>
            <ac:picMk id="16" creationId="{D7B81432-FF95-4366-99E5-A7C027252938}"/>
          </ac:picMkLst>
        </pc:picChg>
        <pc:picChg chg="add del mod">
          <ac:chgData name="Li, Xiang" userId="1e158ce4-2e3a-4d8e-9954-fb717d2e44e4" providerId="ADAL" clId="{D5333DAE-CF9D-4633-92A4-A619796B60B3}" dt="2021-05-25T05:36:03.346" v="145"/>
          <ac:picMkLst>
            <pc:docMk/>
            <pc:sldMk cId="3758372463" sldId="388"/>
            <ac:picMk id="17" creationId="{8A0D8250-82CC-432E-B6C8-D7313075A3DB}"/>
          </ac:picMkLst>
        </pc:picChg>
      </pc:sldChg>
      <pc:sldChg chg="addSp delSp modSp mod">
        <pc:chgData name="Li, Xiang" userId="1e158ce4-2e3a-4d8e-9954-fb717d2e44e4" providerId="ADAL" clId="{D5333DAE-CF9D-4633-92A4-A619796B60B3}" dt="2021-05-25T06:03:55.309" v="155" actId="478"/>
        <pc:sldMkLst>
          <pc:docMk/>
          <pc:sldMk cId="399458524" sldId="389"/>
        </pc:sldMkLst>
        <pc:spChg chg="add mod">
          <ac:chgData name="Li, Xiang" userId="1e158ce4-2e3a-4d8e-9954-fb717d2e44e4" providerId="ADAL" clId="{D5333DAE-CF9D-4633-92A4-A619796B60B3}" dt="2021-05-24T22:11:02.618" v="2" actId="14100"/>
          <ac:spMkLst>
            <pc:docMk/>
            <pc:sldMk cId="399458524" sldId="389"/>
            <ac:spMk id="2" creationId="{31594E44-F961-437E-A23B-D7A82EE40393}"/>
          </ac:spMkLst>
        </pc:spChg>
        <pc:spChg chg="mod">
          <ac:chgData name="Li, Xiang" userId="1e158ce4-2e3a-4d8e-9954-fb717d2e44e4" providerId="ADAL" clId="{D5333DAE-CF9D-4633-92A4-A619796B60B3}" dt="2021-05-24T22:11:18.523" v="3"/>
          <ac:spMkLst>
            <pc:docMk/>
            <pc:sldMk cId="399458524" sldId="389"/>
            <ac:spMk id="6" creationId="{00000000-0000-0000-0000-000000000000}"/>
          </ac:spMkLst>
        </pc:spChg>
        <pc:picChg chg="add mod">
          <ac:chgData name="Li, Xiang" userId="1e158ce4-2e3a-4d8e-9954-fb717d2e44e4" providerId="ADAL" clId="{D5333DAE-CF9D-4633-92A4-A619796B60B3}" dt="2021-05-24T22:42:07.297" v="5" actId="1076"/>
          <ac:picMkLst>
            <pc:docMk/>
            <pc:sldMk cId="399458524" sldId="389"/>
            <ac:picMk id="3" creationId="{2AB17647-15F9-48E4-BCAB-8144B77F968F}"/>
          </ac:picMkLst>
        </pc:picChg>
        <pc:picChg chg="add del">
          <ac:chgData name="Li, Xiang" userId="1e158ce4-2e3a-4d8e-9954-fb717d2e44e4" providerId="ADAL" clId="{D5333DAE-CF9D-4633-92A4-A619796B60B3}" dt="2021-05-25T05:02:14.219" v="31" actId="21"/>
          <ac:picMkLst>
            <pc:docMk/>
            <pc:sldMk cId="399458524" sldId="389"/>
            <ac:picMk id="4" creationId="{7098743C-6E95-4990-B686-0BB8E3B77573}"/>
          </ac:picMkLst>
        </pc:picChg>
        <pc:picChg chg="add del mod modCrop">
          <ac:chgData name="Li, Xiang" userId="1e158ce4-2e3a-4d8e-9954-fb717d2e44e4" providerId="ADAL" clId="{D5333DAE-CF9D-4633-92A4-A619796B60B3}" dt="2021-05-25T05:15:43.909" v="40" actId="478"/>
          <ac:picMkLst>
            <pc:docMk/>
            <pc:sldMk cId="399458524" sldId="389"/>
            <ac:picMk id="12" creationId="{E8F15E41-7E00-4082-AE2E-3AB65A0F8257}"/>
          </ac:picMkLst>
        </pc:picChg>
        <pc:picChg chg="add mod">
          <ac:chgData name="Li, Xiang" userId="1e158ce4-2e3a-4d8e-9954-fb717d2e44e4" providerId="ADAL" clId="{D5333DAE-CF9D-4633-92A4-A619796B60B3}" dt="2021-05-25T05:22:23.876" v="76" actId="1076"/>
          <ac:picMkLst>
            <pc:docMk/>
            <pc:sldMk cId="399458524" sldId="389"/>
            <ac:picMk id="13" creationId="{DE5354F0-F004-45B9-8D6D-9740DD95EBEB}"/>
          </ac:picMkLst>
        </pc:picChg>
        <pc:picChg chg="add mod">
          <ac:chgData name="Li, Xiang" userId="1e158ce4-2e3a-4d8e-9954-fb717d2e44e4" providerId="ADAL" clId="{D5333DAE-CF9D-4633-92A4-A619796B60B3}" dt="2021-05-25T05:23:06.550" v="90" actId="1037"/>
          <ac:picMkLst>
            <pc:docMk/>
            <pc:sldMk cId="399458524" sldId="389"/>
            <ac:picMk id="14" creationId="{8ED5304B-C958-4645-89A6-E5425030B111}"/>
          </ac:picMkLst>
        </pc:picChg>
        <pc:picChg chg="add mod modCrop">
          <ac:chgData name="Li, Xiang" userId="1e158ce4-2e3a-4d8e-9954-fb717d2e44e4" providerId="ADAL" clId="{D5333DAE-CF9D-4633-92A4-A619796B60B3}" dt="2021-05-25T05:21:46.479" v="74" actId="1076"/>
          <ac:picMkLst>
            <pc:docMk/>
            <pc:sldMk cId="399458524" sldId="389"/>
            <ac:picMk id="15" creationId="{A31EBD6E-4221-4C12-8945-E1AF86C0626F}"/>
          </ac:picMkLst>
        </pc:picChg>
        <pc:picChg chg="add mod">
          <ac:chgData name="Li, Xiang" userId="1e158ce4-2e3a-4d8e-9954-fb717d2e44e4" providerId="ADAL" clId="{D5333DAE-CF9D-4633-92A4-A619796B60B3}" dt="2021-05-25T05:24:56.872" v="102" actId="1035"/>
          <ac:picMkLst>
            <pc:docMk/>
            <pc:sldMk cId="399458524" sldId="389"/>
            <ac:picMk id="16" creationId="{B4B971CC-DC02-4443-9A9B-1585AE42341F}"/>
          </ac:picMkLst>
        </pc:picChg>
        <pc:picChg chg="add del mod">
          <ac:chgData name="Li, Xiang" userId="1e158ce4-2e3a-4d8e-9954-fb717d2e44e4" providerId="ADAL" clId="{D5333DAE-CF9D-4633-92A4-A619796B60B3}" dt="2021-05-25T06:03:55.309" v="155" actId="478"/>
          <ac:picMkLst>
            <pc:docMk/>
            <pc:sldMk cId="399458524" sldId="389"/>
            <ac:picMk id="17" creationId="{E7D4DA2E-6444-47DF-B3FF-686B287515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2FACAF-C240-4B84-B031-DA914A33B62C}" type="datetimeFigureOut">
              <a:rPr lang="en-US" smtClean="0"/>
              <a:t>7/11/2022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98617B-3F97-452D-A893-5F087DB29342}" type="slidenum">
              <a:rPr lang="en-US" smtClean="0"/>
              <a:t>‹#›</a:t>
            </a:fld>
            <a:endParaRPr lang="en-US"/>
          </a:p>
        </p:txBody>
      </p:sp>
    </p:spTree>
    <p:extLst>
      <p:ext uri="{BB962C8B-B14F-4D97-AF65-F5344CB8AC3E}">
        <p14:creationId xmlns:p14="http://schemas.microsoft.com/office/powerpoint/2010/main" val="4269807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499FCB-2104-4415-9F65-66B9194BC267}"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17968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95667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10208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131726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499FCB-2104-4415-9F65-66B9194BC267}" type="datetimeFigureOut">
              <a:rPr lang="en-US" smtClean="0"/>
              <a:t>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87987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499FCB-2104-4415-9F65-66B9194BC267}"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5552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499FCB-2104-4415-9F65-66B9194BC267}" type="datetimeFigureOut">
              <a:rPr lang="en-US" smtClean="0"/>
              <a:t>7/11/2022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310229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499FCB-2104-4415-9F65-66B9194BC267}" type="datetimeFigureOut">
              <a:rPr lang="en-US" smtClean="0"/>
              <a:t>7/11/2022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376259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99FCB-2104-4415-9F65-66B9194BC267}" type="datetimeFigureOut">
              <a:rPr lang="en-US" smtClean="0"/>
              <a:t>7/11/2022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144155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499FCB-2104-4415-9F65-66B9194BC267}"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45851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499FCB-2104-4415-9F65-66B9194BC267}" type="datetimeFigureOut">
              <a:rPr lang="en-US" smtClean="0"/>
              <a:t>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77711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99FCB-2104-4415-9F65-66B9194BC267}" type="datetimeFigureOut">
              <a:rPr lang="en-US" smtClean="0"/>
              <a:t>7/11/2022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113D4-0D4A-4493-A975-3983506E1BB7}" type="slidenum">
              <a:rPr lang="en-US" smtClean="0"/>
              <a:t>‹#›</a:t>
            </a:fld>
            <a:endParaRPr lang="en-US"/>
          </a:p>
        </p:txBody>
      </p:sp>
    </p:spTree>
    <p:extLst>
      <p:ext uri="{BB962C8B-B14F-4D97-AF65-F5344CB8AC3E}">
        <p14:creationId xmlns:p14="http://schemas.microsoft.com/office/powerpoint/2010/main" val="2843595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5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0.png"/><Relationship Id="rId7"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png"/><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image" Target="../media/image175.png"/><Relationship Id="rId1" Type="http://schemas.openxmlformats.org/officeDocument/2006/relationships/slideLayout" Target="../slideLayouts/slideLayout1.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0.png"/><Relationship Id="rId2" Type="http://schemas.openxmlformats.org/officeDocument/2006/relationships/image" Target="../media/image186.png"/><Relationship Id="rId1" Type="http://schemas.openxmlformats.org/officeDocument/2006/relationships/slideLayout" Target="../slideLayouts/slideLayout1.xml"/><Relationship Id="rId6" Type="http://schemas.openxmlformats.org/officeDocument/2006/relationships/image" Target="../media/image189.png"/><Relationship Id="rId5" Type="http://schemas.microsoft.com/office/2007/relationships/hdphoto" Target="../media/hdphoto4.wdp"/><Relationship Id="rId4" Type="http://schemas.openxmlformats.org/officeDocument/2006/relationships/image" Target="../media/image188.png"/></Relationships>
</file>

<file path=ppt/slides/_rels/slide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xml"/><Relationship Id="rId4" Type="http://schemas.microsoft.com/office/2007/relationships/hdphoto" Target="../media/hdphoto5.wdp"/></Relationships>
</file>

<file path=ppt/slides/_rels/slide6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7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3.png"/><Relationship Id="rId7" Type="http://schemas.microsoft.com/office/2007/relationships/hdphoto" Target="../media/hdphoto6.wdp"/><Relationship Id="rId2" Type="http://schemas.openxmlformats.org/officeDocument/2006/relationships/image" Target="../media/image222.png"/><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10" Type="http://schemas.openxmlformats.org/officeDocument/2006/relationships/image" Target="../media/image229.png"/><Relationship Id="rId4" Type="http://schemas.openxmlformats.org/officeDocument/2006/relationships/image" Target="../media/image224.png"/><Relationship Id="rId9" Type="http://schemas.openxmlformats.org/officeDocument/2006/relationships/image" Target="../media/image228.png"/></Relationships>
</file>

<file path=ppt/slides/_rels/slide7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32.png"/></Relationships>
</file>

<file path=ppt/slides/_rels/slide75.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7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 Id="rId9" Type="http://schemas.microsoft.com/office/2007/relationships/hdphoto" Target="../media/hdphoto7.wdp"/></Relationships>
</file>

<file path=ppt/slides/_rels/slide7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image" Target="../media/image254.png"/></Relationships>
</file>

<file path=ppt/slides/_rels/slide7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xml"/><Relationship Id="rId6" Type="http://schemas.openxmlformats.org/officeDocument/2006/relationships/image" Target="../media/image258.png"/><Relationship Id="rId5" Type="http://schemas.microsoft.com/office/2007/relationships/hdphoto" Target="../media/hdphoto9.wdp"/><Relationship Id="rId4" Type="http://schemas.openxmlformats.org/officeDocument/2006/relationships/image" Target="../media/image2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264.png"/><Relationship Id="rId3" Type="http://schemas.microsoft.com/office/2007/relationships/hdphoto" Target="../media/hdphoto10.wdp"/><Relationship Id="rId7" Type="http://schemas.openxmlformats.org/officeDocument/2006/relationships/image" Target="../media/image263.png"/><Relationship Id="rId2" Type="http://schemas.openxmlformats.org/officeDocument/2006/relationships/image" Target="../media/image259.png"/><Relationship Id="rId1" Type="http://schemas.openxmlformats.org/officeDocument/2006/relationships/slideLayout" Target="../slideLayouts/slideLayout1.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81.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65.png"/><Relationship Id="rId1" Type="http://schemas.openxmlformats.org/officeDocument/2006/relationships/slideLayout" Target="../slideLayouts/slideLayout1.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82.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79.png"/><Relationship Id="rId2" Type="http://schemas.openxmlformats.org/officeDocument/2006/relationships/image" Target="../media/image275.png"/><Relationship Id="rId1" Type="http://schemas.openxmlformats.org/officeDocument/2006/relationships/slideLayout" Target="../slideLayouts/slideLayout1.xml"/><Relationship Id="rId6" Type="http://schemas.openxmlformats.org/officeDocument/2006/relationships/image" Target="../media/image278.png"/><Relationship Id="rId5" Type="http://schemas.microsoft.com/office/2007/relationships/hdphoto" Target="../media/hdphoto11.wdp"/><Relationship Id="rId4" Type="http://schemas.openxmlformats.org/officeDocument/2006/relationships/image" Target="../media/image277.png"/></Relationships>
</file>

<file path=ppt/slides/_rels/slide83.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84.png"/><Relationship Id="rId2" Type="http://schemas.openxmlformats.org/officeDocument/2006/relationships/image" Target="../media/image280.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3.png"/><Relationship Id="rId4" Type="http://schemas.openxmlformats.org/officeDocument/2006/relationships/image" Target="../media/image282.png"/></Relationships>
</file>

<file path=ppt/slides/_rels/slide8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
        <p:nvSpPr>
          <p:cNvPr id="2" name="Rectangle 1"/>
          <p:cNvSpPr/>
          <p:nvPr/>
        </p:nvSpPr>
        <p:spPr>
          <a:xfrm>
            <a:off x="0" y="515390"/>
            <a:ext cx="9144000" cy="1754326"/>
          </a:xfrm>
          <a:prstGeom prst="rect">
            <a:avLst/>
          </a:prstGeom>
        </p:spPr>
        <p:txBody>
          <a:bodyPr wrap="square">
            <a:spAutoFit/>
          </a:bodyPr>
          <a:lstStyle/>
          <a:p>
            <a:r>
              <a:rPr lang="en-US" dirty="0"/>
              <a:t>A0183   A0184   A0185   A0186   A0187   A0188   A0189   A0190   A0191   A0192   A0193   A0194   A0195   A0196   A0197   A0198   A0199   A0200   A0201   A0202   A0203   A0204   A0205   A0206   A0207   A0208   A0209   A0210   A0211   3427  3428   3429   3439   3440   3443   3444   3445   3446   3447   3448   3449   3450   3451   3452   3453   3454   3455   3456   3457   3458   3459   3460   3461   3462   H2O</a:t>
            </a:r>
          </a:p>
          <a:p>
            <a:r>
              <a:rPr lang="en-US" dirty="0"/>
              <a:t>ASM WT~270bp KO~520bp</a:t>
            </a:r>
          </a:p>
        </p:txBody>
      </p:sp>
      <p:pic>
        <p:nvPicPr>
          <p:cNvPr id="3" name="Picture 2"/>
          <p:cNvPicPr>
            <a:picLocks noChangeAspect="1"/>
          </p:cNvPicPr>
          <p:nvPr/>
        </p:nvPicPr>
        <p:blipFill>
          <a:blip r:embed="rId2"/>
          <a:stretch>
            <a:fillRect/>
          </a:stretch>
        </p:blipFill>
        <p:spPr>
          <a:xfrm>
            <a:off x="19050" y="3052762"/>
            <a:ext cx="9105900" cy="752475"/>
          </a:xfrm>
          <a:prstGeom prst="rect">
            <a:avLst/>
          </a:prstGeom>
        </p:spPr>
      </p:pic>
      <p:pic>
        <p:nvPicPr>
          <p:cNvPr id="4" name="Picture 3"/>
          <p:cNvPicPr>
            <a:picLocks noChangeAspect="1"/>
          </p:cNvPicPr>
          <p:nvPr/>
        </p:nvPicPr>
        <p:blipFill>
          <a:blip r:embed="rId3"/>
          <a:stretch>
            <a:fillRect/>
          </a:stretch>
        </p:blipFill>
        <p:spPr>
          <a:xfrm>
            <a:off x="19050" y="4134291"/>
            <a:ext cx="8791575" cy="781050"/>
          </a:xfrm>
          <a:prstGeom prst="rect">
            <a:avLst/>
          </a:prstGeom>
        </p:spPr>
      </p:pic>
    </p:spTree>
    <p:extLst>
      <p:ext uri="{BB962C8B-B14F-4D97-AF65-F5344CB8AC3E}">
        <p14:creationId xmlns:p14="http://schemas.microsoft.com/office/powerpoint/2010/main" val="3890998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60675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6855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255120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09518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48242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96193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910590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49557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25319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78055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832279" cy="369332"/>
          </a:xfrm>
          <a:prstGeom prst="rect">
            <a:avLst/>
          </a:prstGeom>
          <a:noFill/>
        </p:spPr>
        <p:txBody>
          <a:bodyPr wrap="none" rtlCol="0">
            <a:spAutoFit/>
          </a:bodyPr>
          <a:lstStyle/>
          <a:p>
            <a:r>
              <a:rPr lang="en-US" dirty="0" smtClean="0"/>
              <a:t>3/4/22</a:t>
            </a:r>
            <a:endParaRPr lang="en-US" dirty="0"/>
          </a:p>
        </p:txBody>
      </p:sp>
      <p:pic>
        <p:nvPicPr>
          <p:cNvPr id="2" name="Picture 1"/>
          <p:cNvPicPr>
            <a:picLocks noChangeAspect="1"/>
          </p:cNvPicPr>
          <p:nvPr/>
        </p:nvPicPr>
        <p:blipFill>
          <a:blip r:embed="rId2"/>
          <a:stretch>
            <a:fillRect/>
          </a:stretch>
        </p:blipFill>
        <p:spPr>
          <a:xfrm>
            <a:off x="232756" y="887817"/>
            <a:ext cx="8229600" cy="809625"/>
          </a:xfrm>
          <a:prstGeom prst="rect">
            <a:avLst/>
          </a:prstGeom>
        </p:spPr>
      </p:pic>
      <p:sp>
        <p:nvSpPr>
          <p:cNvPr id="3" name="Rectangle 2"/>
          <p:cNvSpPr/>
          <p:nvPr/>
        </p:nvSpPr>
        <p:spPr>
          <a:xfrm>
            <a:off x="232756" y="1878076"/>
            <a:ext cx="8450762" cy="923330"/>
          </a:xfrm>
          <a:prstGeom prst="rect">
            <a:avLst/>
          </a:prstGeom>
        </p:spPr>
        <p:txBody>
          <a:bodyPr wrap="square">
            <a:spAutoFit/>
          </a:bodyPr>
          <a:lstStyle/>
          <a:p>
            <a:r>
              <a:rPr lang="en-US" dirty="0"/>
              <a:t>A0186   A0187   A0191   A0193   2814   A0212   A0213   A0214   A0215   A0216   A0217   A0218   A0219   A0220   A0221   A0222   A0223   A0224   A0225   FA088   FA089   H2O ASM WT~270bp KO~520bp</a:t>
            </a:r>
          </a:p>
        </p:txBody>
      </p:sp>
    </p:spTree>
    <p:extLst>
      <p:ext uri="{BB962C8B-B14F-4D97-AF65-F5344CB8AC3E}">
        <p14:creationId xmlns:p14="http://schemas.microsoft.com/office/powerpoint/2010/main" val="55468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873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648104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74197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52839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2622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678290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133897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90233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859457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97083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949299" cy="369332"/>
          </a:xfrm>
          <a:prstGeom prst="rect">
            <a:avLst/>
          </a:prstGeom>
          <a:noFill/>
        </p:spPr>
        <p:txBody>
          <a:bodyPr wrap="none" rtlCol="0">
            <a:spAutoFit/>
          </a:bodyPr>
          <a:lstStyle/>
          <a:p>
            <a:r>
              <a:rPr lang="en-US" dirty="0" smtClean="0"/>
              <a:t>5/14/22</a:t>
            </a:r>
            <a:endParaRPr lang="en-US" dirty="0"/>
          </a:p>
        </p:txBody>
      </p:sp>
      <p:pic>
        <p:nvPicPr>
          <p:cNvPr id="2" name="Picture 1"/>
          <p:cNvPicPr>
            <a:picLocks noChangeAspect="1"/>
          </p:cNvPicPr>
          <p:nvPr/>
        </p:nvPicPr>
        <p:blipFill rotWithShape="1">
          <a:blip r:embed="rId2"/>
          <a:srcRect r="58936"/>
          <a:stretch/>
        </p:blipFill>
        <p:spPr>
          <a:xfrm>
            <a:off x="5138469" y="2446986"/>
            <a:ext cx="3770515" cy="809625"/>
          </a:xfrm>
          <a:prstGeom prst="rect">
            <a:avLst/>
          </a:prstGeom>
        </p:spPr>
      </p:pic>
      <p:sp>
        <p:nvSpPr>
          <p:cNvPr id="3" name="Rectangle 2"/>
          <p:cNvSpPr/>
          <p:nvPr/>
        </p:nvSpPr>
        <p:spPr>
          <a:xfrm>
            <a:off x="0" y="515391"/>
            <a:ext cx="9144000" cy="1200329"/>
          </a:xfrm>
          <a:prstGeom prst="rect">
            <a:avLst/>
          </a:prstGeom>
        </p:spPr>
        <p:txBody>
          <a:bodyPr wrap="square">
            <a:spAutoFit/>
          </a:bodyPr>
          <a:lstStyle/>
          <a:p>
            <a:r>
              <a:rPr lang="en-US" dirty="0" smtClean="0"/>
              <a:t>2835   </a:t>
            </a:r>
            <a:r>
              <a:rPr lang="en-US" dirty="0"/>
              <a:t>2836   2837   2838   2839   2840   2841   2842   2843   2844   2845   2846   2847   2848   2849   2850   2851   2852   2853   2854   2855   2856   2857   2858   2859   2860   2861   2862   2863   2864   2865   2866   2867   2868   2869   2870   H2O</a:t>
            </a:r>
          </a:p>
          <a:p>
            <a:r>
              <a:rPr lang="en-US" dirty="0"/>
              <a:t>Nlrp3 WT~248bp KO~430bp</a:t>
            </a:r>
          </a:p>
        </p:txBody>
      </p:sp>
      <p:pic>
        <p:nvPicPr>
          <p:cNvPr id="4" name="Picture 3"/>
          <p:cNvPicPr>
            <a:picLocks noChangeAspect="1"/>
          </p:cNvPicPr>
          <p:nvPr/>
        </p:nvPicPr>
        <p:blipFill>
          <a:blip r:embed="rId3"/>
          <a:stretch>
            <a:fillRect/>
          </a:stretch>
        </p:blipFill>
        <p:spPr>
          <a:xfrm>
            <a:off x="5592625" y="5045026"/>
            <a:ext cx="3076575" cy="762000"/>
          </a:xfrm>
          <a:prstGeom prst="rect">
            <a:avLst/>
          </a:prstGeom>
        </p:spPr>
      </p:pic>
      <p:pic>
        <p:nvPicPr>
          <p:cNvPr id="13" name="Picture 12"/>
          <p:cNvPicPr>
            <a:picLocks noChangeAspect="1"/>
          </p:cNvPicPr>
          <p:nvPr/>
        </p:nvPicPr>
        <p:blipFill>
          <a:blip r:embed="rId4"/>
          <a:stretch>
            <a:fillRect/>
          </a:stretch>
        </p:blipFill>
        <p:spPr>
          <a:xfrm>
            <a:off x="69784" y="1731282"/>
            <a:ext cx="8839200" cy="790575"/>
          </a:xfrm>
          <a:prstGeom prst="rect">
            <a:avLst/>
          </a:prstGeom>
        </p:spPr>
      </p:pic>
      <p:pic>
        <p:nvPicPr>
          <p:cNvPr id="14" name="Picture 13"/>
          <p:cNvPicPr>
            <a:picLocks noChangeAspect="1"/>
          </p:cNvPicPr>
          <p:nvPr/>
        </p:nvPicPr>
        <p:blipFill>
          <a:blip r:embed="rId5"/>
          <a:stretch>
            <a:fillRect/>
          </a:stretch>
        </p:blipFill>
        <p:spPr>
          <a:xfrm>
            <a:off x="153850" y="4291234"/>
            <a:ext cx="8515350" cy="762000"/>
          </a:xfrm>
          <a:prstGeom prst="rect">
            <a:avLst/>
          </a:prstGeom>
        </p:spPr>
      </p:pic>
      <p:pic>
        <p:nvPicPr>
          <p:cNvPr id="15" name="Picture 14"/>
          <p:cNvPicPr>
            <a:picLocks noChangeAspect="1"/>
          </p:cNvPicPr>
          <p:nvPr/>
        </p:nvPicPr>
        <p:blipFill rotWithShape="1">
          <a:blip r:embed="rId2"/>
          <a:srcRect l="40490"/>
          <a:stretch/>
        </p:blipFill>
        <p:spPr>
          <a:xfrm>
            <a:off x="457200" y="5031086"/>
            <a:ext cx="5464232" cy="809625"/>
          </a:xfrm>
          <a:prstGeom prst="rect">
            <a:avLst/>
          </a:prstGeom>
        </p:spPr>
      </p:pic>
    </p:spTree>
    <p:extLst>
      <p:ext uri="{BB962C8B-B14F-4D97-AF65-F5344CB8AC3E}">
        <p14:creationId xmlns:p14="http://schemas.microsoft.com/office/powerpoint/2010/main" val="779265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43306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1/24/21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Rectangle 11"/>
          <p:cNvSpPr/>
          <p:nvPr/>
        </p:nvSpPr>
        <p:spPr>
          <a:xfrm>
            <a:off x="448887" y="706582"/>
            <a:ext cx="8113222" cy="487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solidFill>
                  <a:srgbClr val="FF0000"/>
                </a:solidFill>
              </a:rPr>
              <a:t>2021 End</a:t>
            </a:r>
          </a:p>
        </p:txBody>
      </p:sp>
      <p:sp>
        <p:nvSpPr>
          <p:cNvPr id="13" name="TextBox 12"/>
          <p:cNvSpPr txBox="1"/>
          <p:nvPr/>
        </p:nvSpPr>
        <p:spPr>
          <a:xfrm>
            <a:off x="2411615" y="5577839"/>
            <a:ext cx="4055687" cy="1200329"/>
          </a:xfrm>
          <a:prstGeom prst="rect">
            <a:avLst/>
          </a:prstGeom>
          <a:noFill/>
        </p:spPr>
        <p:txBody>
          <a:bodyPr wrap="square" rtlCol="0">
            <a:spAutoFit/>
          </a:bodyPr>
          <a:lstStyle/>
          <a:p>
            <a:r>
              <a:rPr lang="en-US" dirty="0"/>
              <a:t>FA008   FA009   FA010   </a:t>
            </a:r>
            <a:r>
              <a:rPr lang="en-US" dirty="0" smtClean="0"/>
              <a:t>4.03</a:t>
            </a:r>
          </a:p>
          <a:p>
            <a:r>
              <a:rPr lang="en-US" dirty="0" smtClean="0"/>
              <a:t>A0040   </a:t>
            </a:r>
            <a:r>
              <a:rPr lang="en-US" dirty="0"/>
              <a:t>A0041   A0042   </a:t>
            </a:r>
            <a:r>
              <a:rPr lang="en-US" dirty="0" smtClean="0"/>
              <a:t>4.10</a:t>
            </a:r>
          </a:p>
          <a:p>
            <a:r>
              <a:rPr lang="en-US" dirty="0" smtClean="0"/>
              <a:t>1850   1851   </a:t>
            </a:r>
            <a:r>
              <a:rPr lang="en-US" dirty="0"/>
              <a:t>1856   </a:t>
            </a:r>
            <a:r>
              <a:rPr lang="en-US" dirty="0" smtClean="0"/>
              <a:t>5.00</a:t>
            </a:r>
          </a:p>
          <a:p>
            <a:r>
              <a:rPr lang="en-US" dirty="0" smtClean="0"/>
              <a:t>F509   </a:t>
            </a:r>
            <a:r>
              <a:rPr lang="en-US" dirty="0"/>
              <a:t>F510   </a:t>
            </a:r>
            <a:r>
              <a:rPr lang="en-US" dirty="0" smtClean="0"/>
              <a:t>F511   4.90</a:t>
            </a:r>
            <a:endParaRPr lang="en-US" dirty="0"/>
          </a:p>
        </p:txBody>
      </p:sp>
    </p:spTree>
    <p:extLst>
      <p:ext uri="{BB962C8B-B14F-4D97-AF65-F5344CB8AC3E}">
        <p14:creationId xmlns:p14="http://schemas.microsoft.com/office/powerpoint/2010/main" val="86068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r="45431"/>
          <a:stretch/>
        </p:blipFill>
        <p:spPr>
          <a:xfrm>
            <a:off x="4693288" y="2053314"/>
            <a:ext cx="4862788" cy="763159"/>
          </a:xfrm>
          <a:prstGeom prst="rect">
            <a:avLst/>
          </a:prstGeom>
        </p:spPr>
      </p:pic>
      <p:pic>
        <p:nvPicPr>
          <p:cNvPr id="17" name="Picture 16"/>
          <p:cNvPicPr>
            <a:picLocks noChangeAspect="1"/>
          </p:cNvPicPr>
          <p:nvPr/>
        </p:nvPicPr>
        <p:blipFill rotWithShape="1">
          <a:blip r:embed="rId3"/>
          <a:srcRect r="83019"/>
          <a:stretch/>
        </p:blipFill>
        <p:spPr>
          <a:xfrm>
            <a:off x="4693288" y="3381044"/>
            <a:ext cx="1199856" cy="644465"/>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Rectangle 5"/>
          <p:cNvSpPr/>
          <p:nvPr/>
        </p:nvSpPr>
        <p:spPr>
          <a:xfrm>
            <a:off x="0" y="474301"/>
            <a:ext cx="9144000" cy="646331"/>
          </a:xfrm>
          <a:prstGeom prst="rect">
            <a:avLst/>
          </a:prstGeom>
        </p:spPr>
        <p:txBody>
          <a:bodyPr wrap="square">
            <a:spAutoFit/>
          </a:bodyPr>
          <a:lstStyle/>
          <a:p>
            <a:r>
              <a:rPr lang="en-US" dirty="0"/>
              <a:t>1216   1217   1218   1219   1220   1222   1223   1224   1225   1226   1227   1228   1229   1230   </a:t>
            </a:r>
          </a:p>
          <a:p>
            <a:r>
              <a:rPr lang="en-US" dirty="0"/>
              <a:t>ASM WT~270bp KO~520bp</a:t>
            </a:r>
          </a:p>
        </p:txBody>
      </p:sp>
      <p:pic>
        <p:nvPicPr>
          <p:cNvPr id="9" name="Picture 8"/>
          <p:cNvPicPr>
            <a:picLocks noChangeAspect="1"/>
          </p:cNvPicPr>
          <p:nvPr/>
        </p:nvPicPr>
        <p:blipFill>
          <a:blip r:embed="rId4"/>
          <a:stretch>
            <a:fillRect/>
          </a:stretch>
        </p:blipFill>
        <p:spPr>
          <a:xfrm>
            <a:off x="17144" y="1120632"/>
            <a:ext cx="5381625" cy="933450"/>
          </a:xfrm>
          <a:prstGeom prst="rect">
            <a:avLst/>
          </a:prstGeom>
        </p:spPr>
      </p:pic>
      <p:sp>
        <p:nvSpPr>
          <p:cNvPr id="11" name="Rectangle 10"/>
          <p:cNvSpPr/>
          <p:nvPr/>
        </p:nvSpPr>
        <p:spPr>
          <a:xfrm>
            <a:off x="34287" y="4029798"/>
            <a:ext cx="9126856" cy="923330"/>
          </a:xfrm>
          <a:prstGeom prst="rect">
            <a:avLst/>
          </a:prstGeom>
        </p:spPr>
        <p:txBody>
          <a:bodyPr wrap="square">
            <a:spAutoFit/>
          </a:bodyPr>
          <a:lstStyle/>
          <a:p>
            <a:r>
              <a:rPr lang="en-US" dirty="0"/>
              <a:t>1231   1232   1233   1234   1235   1236   1237   1238   1239   1240   1241   1242   1243   1244   1245   1246   1247   1248   1249   1250   1251   1252   1253   1254   1255   1256   1257   H2O</a:t>
            </a:r>
          </a:p>
          <a:p>
            <a:r>
              <a:rPr lang="en-US" dirty="0"/>
              <a:t>ASM WT~270bp KO~520bp</a:t>
            </a:r>
          </a:p>
        </p:txBody>
      </p:sp>
      <p:pic>
        <p:nvPicPr>
          <p:cNvPr id="12" name="Picture 11"/>
          <p:cNvPicPr>
            <a:picLocks noChangeAspect="1"/>
          </p:cNvPicPr>
          <p:nvPr/>
        </p:nvPicPr>
        <p:blipFill>
          <a:blip r:embed="rId5"/>
          <a:stretch>
            <a:fillRect/>
          </a:stretch>
        </p:blipFill>
        <p:spPr>
          <a:xfrm>
            <a:off x="17144" y="4953128"/>
            <a:ext cx="9144000" cy="1019513"/>
          </a:xfrm>
          <a:prstGeom prst="rect">
            <a:avLst/>
          </a:prstGeom>
        </p:spPr>
      </p:pic>
      <p:pic>
        <p:nvPicPr>
          <p:cNvPr id="13" name="Picture 12"/>
          <p:cNvPicPr>
            <a:picLocks noChangeAspect="1"/>
          </p:cNvPicPr>
          <p:nvPr/>
        </p:nvPicPr>
        <p:blipFill rotWithShape="1">
          <a:blip r:embed="rId6"/>
          <a:srcRect r="45138"/>
          <a:stretch/>
        </p:blipFill>
        <p:spPr>
          <a:xfrm>
            <a:off x="-298740" y="3343157"/>
            <a:ext cx="5258929" cy="702002"/>
          </a:xfrm>
          <a:prstGeom prst="rect">
            <a:avLst/>
          </a:prstGeom>
        </p:spPr>
      </p:pic>
      <p:pic>
        <p:nvPicPr>
          <p:cNvPr id="14" name="Picture 13"/>
          <p:cNvPicPr>
            <a:picLocks noChangeAspect="1"/>
          </p:cNvPicPr>
          <p:nvPr/>
        </p:nvPicPr>
        <p:blipFill rotWithShape="1">
          <a:blip r:embed="rId7"/>
          <a:srcRect r="45970"/>
          <a:stretch/>
        </p:blipFill>
        <p:spPr>
          <a:xfrm>
            <a:off x="17143" y="2054082"/>
            <a:ext cx="4943046" cy="762391"/>
          </a:xfrm>
          <a:prstGeom prst="rect">
            <a:avLst/>
          </a:prstGeom>
        </p:spPr>
      </p:pic>
      <p:pic>
        <p:nvPicPr>
          <p:cNvPr id="16" name="Picture 15"/>
          <p:cNvPicPr>
            <a:picLocks noChangeAspect="1"/>
          </p:cNvPicPr>
          <p:nvPr/>
        </p:nvPicPr>
        <p:blipFill rotWithShape="1">
          <a:blip r:embed="rId8"/>
          <a:srcRect r="27582" b="13039"/>
          <a:stretch/>
        </p:blipFill>
        <p:spPr>
          <a:xfrm>
            <a:off x="-1" y="2700413"/>
            <a:ext cx="6012612" cy="660982"/>
          </a:xfrm>
          <a:prstGeom prst="rect">
            <a:avLst/>
          </a:prstGeom>
        </p:spPr>
      </p:pic>
      <p:sp>
        <p:nvSpPr>
          <p:cNvPr id="15" name="TextBox 14"/>
          <p:cNvSpPr txBox="1"/>
          <p:nvPr/>
        </p:nvSpPr>
        <p:spPr>
          <a:xfrm>
            <a:off x="17144" y="30404"/>
            <a:ext cx="832279" cy="369332"/>
          </a:xfrm>
          <a:prstGeom prst="rect">
            <a:avLst/>
          </a:prstGeom>
          <a:noFill/>
        </p:spPr>
        <p:txBody>
          <a:bodyPr wrap="none" rtlCol="0">
            <a:spAutoFit/>
          </a:bodyPr>
          <a:lstStyle/>
          <a:p>
            <a:r>
              <a:rPr lang="en-US" dirty="0"/>
              <a:t>1/8/20</a:t>
            </a:r>
          </a:p>
        </p:txBody>
      </p:sp>
    </p:spTree>
    <p:extLst>
      <p:ext uri="{BB962C8B-B14F-4D97-AF65-F5344CB8AC3E}">
        <p14:creationId xmlns:p14="http://schemas.microsoft.com/office/powerpoint/2010/main" val="97976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91793" y="1646456"/>
            <a:ext cx="5324475" cy="809625"/>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4" name="TextBox 3"/>
          <p:cNvSpPr txBox="1"/>
          <p:nvPr/>
        </p:nvSpPr>
        <p:spPr>
          <a:xfrm>
            <a:off x="17144" y="30404"/>
            <a:ext cx="832279" cy="369332"/>
          </a:xfrm>
          <a:prstGeom prst="rect">
            <a:avLst/>
          </a:prstGeom>
          <a:noFill/>
        </p:spPr>
        <p:txBody>
          <a:bodyPr wrap="none" rtlCol="0">
            <a:spAutoFit/>
          </a:bodyPr>
          <a:lstStyle/>
          <a:p>
            <a:r>
              <a:rPr lang="en-US" dirty="0"/>
              <a:t>1/8/20</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pic>
        <p:nvPicPr>
          <p:cNvPr id="2" name="Picture 1"/>
          <p:cNvPicPr>
            <a:picLocks noChangeAspect="1"/>
          </p:cNvPicPr>
          <p:nvPr/>
        </p:nvPicPr>
        <p:blipFill rotWithShape="1">
          <a:blip r:embed="rId3"/>
          <a:srcRect l="9175"/>
          <a:stretch/>
        </p:blipFill>
        <p:spPr>
          <a:xfrm>
            <a:off x="5437435" y="1646456"/>
            <a:ext cx="3042331" cy="906822"/>
          </a:xfrm>
          <a:prstGeom prst="rect">
            <a:avLst/>
          </a:prstGeom>
        </p:spPr>
      </p:pic>
      <p:sp>
        <p:nvSpPr>
          <p:cNvPr id="8" name="Rectangle 7"/>
          <p:cNvSpPr/>
          <p:nvPr/>
        </p:nvSpPr>
        <p:spPr>
          <a:xfrm>
            <a:off x="17144" y="2967335"/>
            <a:ext cx="9126856" cy="923330"/>
          </a:xfrm>
          <a:prstGeom prst="rect">
            <a:avLst/>
          </a:prstGeom>
        </p:spPr>
        <p:txBody>
          <a:bodyPr wrap="square">
            <a:spAutoFit/>
          </a:bodyPr>
          <a:lstStyle/>
          <a:p>
            <a:r>
              <a:rPr lang="en-US" dirty="0"/>
              <a:t>2556   2557   2558   2559   2560   2561   2562   2563   2564   2565   2566   2567   2568   2569   2570   2571   2572   2573   2574   2575   2576   H2O</a:t>
            </a:r>
          </a:p>
          <a:p>
            <a:r>
              <a:rPr lang="en-US" dirty="0"/>
              <a:t>Nlrp3 WT~248bp KO~430bp</a:t>
            </a:r>
          </a:p>
        </p:txBody>
      </p:sp>
      <p:pic>
        <p:nvPicPr>
          <p:cNvPr id="12" name="Picture 11"/>
          <p:cNvPicPr>
            <a:picLocks noChangeAspect="1"/>
          </p:cNvPicPr>
          <p:nvPr/>
        </p:nvPicPr>
        <p:blipFill rotWithShape="1">
          <a:blip r:embed="rId4"/>
          <a:srcRect r="45431"/>
          <a:stretch/>
        </p:blipFill>
        <p:spPr>
          <a:xfrm>
            <a:off x="2476299" y="717023"/>
            <a:ext cx="5922273" cy="929433"/>
          </a:xfrm>
          <a:prstGeom prst="rect">
            <a:avLst/>
          </a:prstGeom>
        </p:spPr>
      </p:pic>
    </p:spTree>
    <p:extLst>
      <p:ext uri="{BB962C8B-B14F-4D97-AF65-F5344CB8AC3E}">
        <p14:creationId xmlns:p14="http://schemas.microsoft.com/office/powerpoint/2010/main" val="1259209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2485" y="3289201"/>
            <a:ext cx="3533775" cy="838200"/>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1/24/20</a:t>
            </a:r>
          </a:p>
        </p:txBody>
      </p:sp>
      <p:pic>
        <p:nvPicPr>
          <p:cNvPr id="8" name="Picture 7"/>
          <p:cNvPicPr>
            <a:picLocks noChangeAspect="1"/>
          </p:cNvPicPr>
          <p:nvPr/>
        </p:nvPicPr>
        <p:blipFill rotWithShape="1">
          <a:blip r:embed="rId3"/>
          <a:srcRect r="30251"/>
          <a:stretch/>
        </p:blipFill>
        <p:spPr>
          <a:xfrm>
            <a:off x="197864" y="2212876"/>
            <a:ext cx="7912461" cy="1076325"/>
          </a:xfrm>
          <a:prstGeom prst="rect">
            <a:avLst/>
          </a:prstGeom>
        </p:spPr>
      </p:pic>
      <p:pic>
        <p:nvPicPr>
          <p:cNvPr id="9" name="Picture 8"/>
          <p:cNvPicPr>
            <a:picLocks noChangeAspect="1"/>
          </p:cNvPicPr>
          <p:nvPr/>
        </p:nvPicPr>
        <p:blipFill rotWithShape="1">
          <a:blip r:embed="rId4"/>
          <a:srcRect l="-1" r="53252"/>
          <a:stretch/>
        </p:blipFill>
        <p:spPr>
          <a:xfrm>
            <a:off x="197864" y="3289201"/>
            <a:ext cx="5263202" cy="752475"/>
          </a:xfrm>
          <a:prstGeom prst="rect">
            <a:avLst/>
          </a:prstGeom>
        </p:spPr>
      </p:pic>
      <p:sp>
        <p:nvSpPr>
          <p:cNvPr id="10" name="Rectangle 9"/>
          <p:cNvSpPr/>
          <p:nvPr/>
        </p:nvSpPr>
        <p:spPr>
          <a:xfrm>
            <a:off x="0" y="4951562"/>
            <a:ext cx="9049110" cy="1200329"/>
          </a:xfrm>
          <a:prstGeom prst="rect">
            <a:avLst/>
          </a:prstGeom>
        </p:spPr>
        <p:txBody>
          <a:bodyPr wrap="square">
            <a:spAutoFit/>
          </a:bodyPr>
          <a:lstStyle/>
          <a:p>
            <a:r>
              <a:rPr lang="en-US" dirty="0"/>
              <a:t>1246   1247   1258   1259   1260   1261   1262   1263   1264   1265   1266   1267   1268   1269   1270   1271   1272   1273   1274   1275   1276   1277   1278   1279   1280   1281   1282   1283   1284   1285   1286   1287   1288   1289   1290   1291   1292   H2O</a:t>
            </a:r>
          </a:p>
          <a:p>
            <a:r>
              <a:rPr lang="en-US" dirty="0"/>
              <a:t>ASM WT~270bp KO~520bp</a:t>
            </a:r>
          </a:p>
        </p:txBody>
      </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7606" y="491609"/>
            <a:ext cx="9161606" cy="897107"/>
          </a:xfrm>
          <a:prstGeom prst="rect">
            <a:avLst/>
          </a:prstGeom>
        </p:spPr>
      </p:pic>
      <p:pic>
        <p:nvPicPr>
          <p:cNvPr id="12" name="Picture 11"/>
          <p:cNvPicPr>
            <a:picLocks noChangeAspect="1"/>
          </p:cNvPicPr>
          <p:nvPr/>
        </p:nvPicPr>
        <p:blipFill>
          <a:blip r:embed="rId7"/>
          <a:stretch>
            <a:fillRect/>
          </a:stretch>
        </p:blipFill>
        <p:spPr>
          <a:xfrm>
            <a:off x="1702819" y="1503015"/>
            <a:ext cx="4133850" cy="876300"/>
          </a:xfrm>
          <a:prstGeom prst="rect">
            <a:avLst/>
          </a:prstGeom>
        </p:spPr>
      </p:pic>
      <p:pic>
        <p:nvPicPr>
          <p:cNvPr id="13" name="Picture 12"/>
          <p:cNvPicPr>
            <a:picLocks noChangeAspect="1"/>
          </p:cNvPicPr>
          <p:nvPr/>
        </p:nvPicPr>
        <p:blipFill>
          <a:blip r:embed="rId8"/>
          <a:stretch>
            <a:fillRect/>
          </a:stretch>
        </p:blipFill>
        <p:spPr>
          <a:xfrm>
            <a:off x="165166" y="4050690"/>
            <a:ext cx="10591800" cy="838200"/>
          </a:xfrm>
          <a:prstGeom prst="rect">
            <a:avLst/>
          </a:prstGeom>
        </p:spPr>
      </p:pic>
    </p:spTree>
    <p:extLst>
      <p:ext uri="{BB962C8B-B14F-4D97-AF65-F5344CB8AC3E}">
        <p14:creationId xmlns:p14="http://schemas.microsoft.com/office/powerpoint/2010/main" val="89672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1/29/20</a:t>
            </a:r>
          </a:p>
        </p:txBody>
      </p:sp>
      <p:sp>
        <p:nvSpPr>
          <p:cNvPr id="2" name="Rectangle 1"/>
          <p:cNvSpPr/>
          <p:nvPr/>
        </p:nvSpPr>
        <p:spPr>
          <a:xfrm>
            <a:off x="0" y="2299405"/>
            <a:ext cx="9144000" cy="646331"/>
          </a:xfrm>
          <a:prstGeom prst="rect">
            <a:avLst/>
          </a:prstGeom>
        </p:spPr>
        <p:txBody>
          <a:bodyPr wrap="square">
            <a:spAutoFit/>
          </a:bodyPr>
          <a:lstStyle/>
          <a:p>
            <a:r>
              <a:rPr lang="en-US" dirty="0"/>
              <a:t>1283   1284   1285   1286   1287   1288   1289   1290   1291   1292   H2O</a:t>
            </a:r>
          </a:p>
          <a:p>
            <a:r>
              <a:rPr lang="en-US" dirty="0"/>
              <a:t>ASM WT~270bp KO~520bp</a:t>
            </a:r>
          </a:p>
        </p:txBody>
      </p:sp>
      <p:sp>
        <p:nvSpPr>
          <p:cNvPr id="4" name="Rectangle 3"/>
          <p:cNvSpPr/>
          <p:nvPr/>
        </p:nvSpPr>
        <p:spPr>
          <a:xfrm>
            <a:off x="-77639" y="4669431"/>
            <a:ext cx="8738559" cy="646331"/>
          </a:xfrm>
          <a:prstGeom prst="rect">
            <a:avLst/>
          </a:prstGeom>
        </p:spPr>
        <p:txBody>
          <a:bodyPr wrap="square">
            <a:spAutoFit/>
          </a:bodyPr>
          <a:lstStyle/>
          <a:p>
            <a:r>
              <a:rPr lang="en-US" dirty="0"/>
              <a:t>2584   2585   2586   2587   2588   2589   2590   2591   2592   H2O</a:t>
            </a:r>
          </a:p>
          <a:p>
            <a:r>
              <a:rPr lang="en-US" dirty="0"/>
              <a:t>Nlrp3 WT~248bp KO~430bp</a:t>
            </a:r>
          </a:p>
        </p:txBody>
      </p:sp>
      <p:pic>
        <p:nvPicPr>
          <p:cNvPr id="7" name="Picture 6"/>
          <p:cNvPicPr>
            <a:picLocks noChangeAspect="1"/>
          </p:cNvPicPr>
          <p:nvPr/>
        </p:nvPicPr>
        <p:blipFill>
          <a:blip r:embed="rId2"/>
          <a:stretch>
            <a:fillRect/>
          </a:stretch>
        </p:blipFill>
        <p:spPr>
          <a:xfrm>
            <a:off x="90752" y="3695757"/>
            <a:ext cx="4076700" cy="866775"/>
          </a:xfrm>
          <a:prstGeom prst="rect">
            <a:avLst/>
          </a:prstGeom>
        </p:spPr>
      </p:pic>
      <p:pic>
        <p:nvPicPr>
          <p:cNvPr id="8" name="Picture 7"/>
          <p:cNvPicPr>
            <a:picLocks noChangeAspect="1"/>
          </p:cNvPicPr>
          <p:nvPr/>
        </p:nvPicPr>
        <p:blipFill>
          <a:blip r:embed="rId3"/>
          <a:stretch>
            <a:fillRect/>
          </a:stretch>
        </p:blipFill>
        <p:spPr>
          <a:xfrm>
            <a:off x="0" y="650212"/>
            <a:ext cx="4619625" cy="1162050"/>
          </a:xfrm>
          <a:prstGeom prst="rect">
            <a:avLst/>
          </a:prstGeom>
        </p:spPr>
      </p:pic>
    </p:spTree>
    <p:extLst>
      <p:ext uri="{BB962C8B-B14F-4D97-AF65-F5344CB8AC3E}">
        <p14:creationId xmlns:p14="http://schemas.microsoft.com/office/powerpoint/2010/main" val="82725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95241" y="1551026"/>
            <a:ext cx="1686118" cy="593372"/>
          </a:xfrm>
          <a:prstGeom prst="rect">
            <a:avLst/>
          </a:prstGeom>
        </p:spPr>
      </p:pic>
      <p:pic>
        <p:nvPicPr>
          <p:cNvPr id="7" name="Picture 6"/>
          <p:cNvPicPr>
            <a:picLocks noChangeAspect="1"/>
          </p:cNvPicPr>
          <p:nvPr/>
        </p:nvPicPr>
        <p:blipFill>
          <a:blip r:embed="rId3"/>
          <a:stretch>
            <a:fillRect/>
          </a:stretch>
        </p:blipFill>
        <p:spPr>
          <a:xfrm>
            <a:off x="4152197" y="1556107"/>
            <a:ext cx="2764317" cy="669438"/>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TextBox 5"/>
          <p:cNvSpPr txBox="1"/>
          <p:nvPr/>
        </p:nvSpPr>
        <p:spPr>
          <a:xfrm>
            <a:off x="62410" y="146058"/>
            <a:ext cx="832279" cy="369332"/>
          </a:xfrm>
          <a:prstGeom prst="rect">
            <a:avLst/>
          </a:prstGeom>
          <a:noFill/>
        </p:spPr>
        <p:txBody>
          <a:bodyPr wrap="none" rtlCol="0">
            <a:spAutoFit/>
          </a:bodyPr>
          <a:lstStyle/>
          <a:p>
            <a:r>
              <a:rPr lang="en-US" dirty="0"/>
              <a:t>2/7/20</a:t>
            </a:r>
          </a:p>
        </p:txBody>
      </p:sp>
      <p:sp>
        <p:nvSpPr>
          <p:cNvPr id="2" name="Rectangle 1"/>
          <p:cNvSpPr/>
          <p:nvPr/>
        </p:nvSpPr>
        <p:spPr>
          <a:xfrm>
            <a:off x="0" y="438365"/>
            <a:ext cx="9144000" cy="1200329"/>
          </a:xfrm>
          <a:prstGeom prst="rect">
            <a:avLst/>
          </a:prstGeom>
        </p:spPr>
        <p:txBody>
          <a:bodyPr wrap="square">
            <a:spAutoFit/>
          </a:bodyPr>
          <a:lstStyle/>
          <a:p>
            <a:r>
              <a:rPr lang="en-US" dirty="0"/>
              <a:t>1293   1294   1295   1296   1297   1298   1299   1300   1301   1302   1303   1304   1305   1306   1307   1308   1309   1310   1311   1312   1313   1314   1315   1316   1317   1318   1319   1320  1321   1322   1323   1324   1325    H2O</a:t>
            </a:r>
          </a:p>
          <a:p>
            <a:r>
              <a:rPr lang="en-US" dirty="0"/>
              <a:t>ASM WT~270bp KO~520bp</a:t>
            </a:r>
          </a:p>
        </p:txBody>
      </p:sp>
      <p:pic>
        <p:nvPicPr>
          <p:cNvPr id="4" name="Picture 3"/>
          <p:cNvPicPr>
            <a:picLocks noChangeAspect="1"/>
          </p:cNvPicPr>
          <p:nvPr/>
        </p:nvPicPr>
        <p:blipFill>
          <a:blip r:embed="rId4"/>
          <a:stretch>
            <a:fillRect/>
          </a:stretch>
        </p:blipFill>
        <p:spPr>
          <a:xfrm>
            <a:off x="405331" y="1598519"/>
            <a:ext cx="3947376" cy="594415"/>
          </a:xfrm>
          <a:prstGeom prst="rect">
            <a:avLst/>
          </a:prstGeom>
        </p:spPr>
      </p:pic>
      <p:pic>
        <p:nvPicPr>
          <p:cNvPr id="9" name="Picture 8"/>
          <p:cNvPicPr>
            <a:picLocks noChangeAspect="1"/>
          </p:cNvPicPr>
          <p:nvPr/>
        </p:nvPicPr>
        <p:blipFill>
          <a:blip r:embed="rId5"/>
          <a:stretch>
            <a:fillRect/>
          </a:stretch>
        </p:blipFill>
        <p:spPr>
          <a:xfrm>
            <a:off x="1595886" y="2781448"/>
            <a:ext cx="6469812" cy="471272"/>
          </a:xfrm>
          <a:prstGeom prst="rect">
            <a:avLst/>
          </a:prstGeom>
        </p:spPr>
      </p:pic>
      <p:pic>
        <p:nvPicPr>
          <p:cNvPr id="11" name="Picture 10"/>
          <p:cNvPicPr>
            <a:picLocks noChangeAspect="1"/>
          </p:cNvPicPr>
          <p:nvPr/>
        </p:nvPicPr>
        <p:blipFill>
          <a:blip r:embed="rId6"/>
          <a:stretch>
            <a:fillRect/>
          </a:stretch>
        </p:blipFill>
        <p:spPr>
          <a:xfrm>
            <a:off x="1768415" y="2203620"/>
            <a:ext cx="4028536" cy="592090"/>
          </a:xfrm>
          <a:prstGeom prst="rect">
            <a:avLst/>
          </a:prstGeom>
        </p:spPr>
      </p:pic>
      <p:pic>
        <p:nvPicPr>
          <p:cNvPr id="12" name="Picture 11"/>
          <p:cNvPicPr>
            <a:picLocks noChangeAspect="1"/>
          </p:cNvPicPr>
          <p:nvPr/>
        </p:nvPicPr>
        <p:blipFill>
          <a:blip r:embed="rId7"/>
          <a:stretch>
            <a:fillRect/>
          </a:stretch>
        </p:blipFill>
        <p:spPr>
          <a:xfrm>
            <a:off x="5702059" y="2211800"/>
            <a:ext cx="3329797" cy="569648"/>
          </a:xfrm>
          <a:prstGeom prst="rect">
            <a:avLst/>
          </a:prstGeom>
        </p:spPr>
      </p:pic>
    </p:spTree>
    <p:extLst>
      <p:ext uri="{BB962C8B-B14F-4D97-AF65-F5344CB8AC3E}">
        <p14:creationId xmlns:p14="http://schemas.microsoft.com/office/powerpoint/2010/main" val="3277145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48711" y="1203488"/>
            <a:ext cx="3705363" cy="848995"/>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2/26/20</a:t>
            </a:r>
          </a:p>
        </p:txBody>
      </p:sp>
      <p:sp>
        <p:nvSpPr>
          <p:cNvPr id="2" name="Rectangle 1"/>
          <p:cNvSpPr/>
          <p:nvPr/>
        </p:nvSpPr>
        <p:spPr>
          <a:xfrm>
            <a:off x="0" y="4570831"/>
            <a:ext cx="9144000" cy="1200329"/>
          </a:xfrm>
          <a:prstGeom prst="rect">
            <a:avLst/>
          </a:prstGeom>
        </p:spPr>
        <p:txBody>
          <a:bodyPr wrap="square">
            <a:spAutoFit/>
          </a:bodyPr>
          <a:lstStyle/>
          <a:p>
            <a:r>
              <a:rPr lang="en-US" dirty="0"/>
              <a:t>1299   1306   1309   1310   1313   1317   1319   1320   1323   1324   1326   1327   1328   1329   1330   1331   1332   1333   1334   1335   1336   1337   1338   1339   1340   1341   1342   1343   1344   1345   1346   1347   1348   1349   1350   H2O</a:t>
            </a:r>
          </a:p>
          <a:p>
            <a:r>
              <a:rPr lang="en-US" dirty="0"/>
              <a:t>ASM WT~270bp KO~520bp</a:t>
            </a:r>
          </a:p>
        </p:txBody>
      </p:sp>
      <p:pic>
        <p:nvPicPr>
          <p:cNvPr id="4" name="Picture 3"/>
          <p:cNvPicPr>
            <a:picLocks noChangeAspect="1"/>
          </p:cNvPicPr>
          <p:nvPr/>
        </p:nvPicPr>
        <p:blipFill>
          <a:blip r:embed="rId3"/>
          <a:stretch>
            <a:fillRect/>
          </a:stretch>
        </p:blipFill>
        <p:spPr>
          <a:xfrm>
            <a:off x="-1" y="536458"/>
            <a:ext cx="4234867" cy="724759"/>
          </a:xfrm>
          <a:prstGeom prst="rect">
            <a:avLst/>
          </a:prstGeom>
        </p:spPr>
      </p:pic>
      <p:pic>
        <p:nvPicPr>
          <p:cNvPr id="8" name="Picture 7"/>
          <p:cNvPicPr>
            <a:picLocks noChangeAspect="1"/>
          </p:cNvPicPr>
          <p:nvPr/>
        </p:nvPicPr>
        <p:blipFill>
          <a:blip r:embed="rId4"/>
          <a:stretch>
            <a:fillRect/>
          </a:stretch>
        </p:blipFill>
        <p:spPr>
          <a:xfrm>
            <a:off x="-25418" y="3227652"/>
            <a:ext cx="7988061" cy="570067"/>
          </a:xfrm>
          <a:prstGeom prst="rect">
            <a:avLst/>
          </a:prstGeom>
        </p:spPr>
      </p:pic>
      <p:pic>
        <p:nvPicPr>
          <p:cNvPr id="9" name="Picture 8"/>
          <p:cNvPicPr>
            <a:picLocks noChangeAspect="1"/>
          </p:cNvPicPr>
          <p:nvPr/>
        </p:nvPicPr>
        <p:blipFill>
          <a:blip r:embed="rId5"/>
          <a:stretch>
            <a:fillRect/>
          </a:stretch>
        </p:blipFill>
        <p:spPr>
          <a:xfrm>
            <a:off x="-1" y="2666283"/>
            <a:ext cx="7937228" cy="549611"/>
          </a:xfrm>
          <a:prstGeom prst="rect">
            <a:avLst/>
          </a:prstGeom>
        </p:spPr>
      </p:pic>
      <p:pic>
        <p:nvPicPr>
          <p:cNvPr id="10" name="Picture 9"/>
          <p:cNvPicPr>
            <a:picLocks noChangeAspect="1"/>
          </p:cNvPicPr>
          <p:nvPr/>
        </p:nvPicPr>
        <p:blipFill>
          <a:blip r:embed="rId6"/>
          <a:stretch>
            <a:fillRect/>
          </a:stretch>
        </p:blipFill>
        <p:spPr>
          <a:xfrm>
            <a:off x="-1" y="2044829"/>
            <a:ext cx="7937228" cy="616623"/>
          </a:xfrm>
          <a:prstGeom prst="rect">
            <a:avLst/>
          </a:prstGeom>
        </p:spPr>
      </p:pic>
      <p:pic>
        <p:nvPicPr>
          <p:cNvPr id="11" name="Picture 10"/>
          <p:cNvPicPr>
            <a:picLocks noChangeAspect="1"/>
          </p:cNvPicPr>
          <p:nvPr/>
        </p:nvPicPr>
        <p:blipFill rotWithShape="1">
          <a:blip r:embed="rId7"/>
          <a:srcRect l="62851"/>
          <a:stretch/>
        </p:blipFill>
        <p:spPr>
          <a:xfrm>
            <a:off x="5581291" y="1236823"/>
            <a:ext cx="2967487" cy="671741"/>
          </a:xfrm>
          <a:prstGeom prst="rect">
            <a:avLst/>
          </a:prstGeom>
        </p:spPr>
      </p:pic>
      <p:pic>
        <p:nvPicPr>
          <p:cNvPr id="12" name="Picture 11"/>
          <p:cNvPicPr>
            <a:picLocks noChangeAspect="1"/>
          </p:cNvPicPr>
          <p:nvPr/>
        </p:nvPicPr>
        <p:blipFill rotWithShape="1">
          <a:blip r:embed="rId8"/>
          <a:srcRect l="49481"/>
          <a:stretch/>
        </p:blipFill>
        <p:spPr>
          <a:xfrm>
            <a:off x="5581291" y="622395"/>
            <a:ext cx="2912247" cy="552883"/>
          </a:xfrm>
          <a:prstGeom prst="rect">
            <a:avLst/>
          </a:prstGeom>
        </p:spPr>
      </p:pic>
      <p:sp>
        <p:nvSpPr>
          <p:cNvPr id="13" name="TextBox 12"/>
          <p:cNvSpPr txBox="1"/>
          <p:nvPr/>
        </p:nvSpPr>
        <p:spPr>
          <a:xfrm>
            <a:off x="5581291" y="191518"/>
            <a:ext cx="1547475" cy="369332"/>
          </a:xfrm>
          <a:prstGeom prst="rect">
            <a:avLst/>
          </a:prstGeom>
          <a:noFill/>
        </p:spPr>
        <p:txBody>
          <a:bodyPr wrap="none" rtlCol="0">
            <a:spAutoFit/>
          </a:bodyPr>
          <a:lstStyle/>
          <a:p>
            <a:r>
              <a:rPr lang="en-US" dirty="0"/>
              <a:t>Redo from 2/6</a:t>
            </a:r>
          </a:p>
        </p:txBody>
      </p:sp>
    </p:spTree>
    <p:extLst>
      <p:ext uri="{BB962C8B-B14F-4D97-AF65-F5344CB8AC3E}">
        <p14:creationId xmlns:p14="http://schemas.microsoft.com/office/powerpoint/2010/main" val="1302535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49634" y="845076"/>
            <a:ext cx="1876425" cy="923925"/>
          </a:xfrm>
          <a:prstGeom prst="rect">
            <a:avLst/>
          </a:prstGeom>
        </p:spPr>
      </p:pic>
      <p:sp>
        <p:nvSpPr>
          <p:cNvPr id="3" name="Rectangle 2"/>
          <p:cNvSpPr/>
          <p:nvPr/>
        </p:nvSpPr>
        <p:spPr>
          <a:xfrm>
            <a:off x="90752" y="6027003"/>
            <a:ext cx="2725683" cy="369332"/>
          </a:xfrm>
          <a:prstGeom prst="rect">
            <a:avLst/>
          </a:prstGeom>
        </p:spPr>
        <p:txBody>
          <a:bodyPr wrap="none">
            <a:spAutoFit/>
          </a:bodyPr>
          <a:lstStyle/>
          <a:p>
            <a:r>
              <a:rPr lang="en-US" dirty="0"/>
              <a:t>ASM WT~270bp KO~520bp</a:t>
            </a:r>
          </a:p>
        </p:txBody>
      </p:sp>
      <p:sp>
        <p:nvSpPr>
          <p:cNvPr id="5" name="Rectangle 4"/>
          <p:cNvSpPr/>
          <p:nvPr/>
        </p:nvSpPr>
        <p:spPr>
          <a:xfrm>
            <a:off x="90752" y="6396335"/>
            <a:ext cx="2810641" cy="369332"/>
          </a:xfrm>
          <a:prstGeom prst="rect">
            <a:avLst/>
          </a:prstGeom>
        </p:spPr>
        <p:txBody>
          <a:bodyPr wrap="none">
            <a:spAutoFit/>
          </a:bodyPr>
          <a:lstStyle/>
          <a:p>
            <a:r>
              <a:rPr lang="en-US" dirty="0"/>
              <a:t>Nlrp3 WT~248bp KO~430bp</a:t>
            </a:r>
          </a:p>
        </p:txBody>
      </p:sp>
      <p:sp>
        <p:nvSpPr>
          <p:cNvPr id="6" name="TextBox 5"/>
          <p:cNvSpPr txBox="1"/>
          <p:nvPr/>
        </p:nvSpPr>
        <p:spPr>
          <a:xfrm>
            <a:off x="62410" y="146058"/>
            <a:ext cx="832279" cy="369332"/>
          </a:xfrm>
          <a:prstGeom prst="rect">
            <a:avLst/>
          </a:prstGeom>
          <a:noFill/>
        </p:spPr>
        <p:txBody>
          <a:bodyPr wrap="none" rtlCol="0">
            <a:spAutoFit/>
          </a:bodyPr>
          <a:lstStyle/>
          <a:p>
            <a:r>
              <a:rPr lang="en-US" dirty="0"/>
              <a:t>3/6/20</a:t>
            </a:r>
          </a:p>
        </p:txBody>
      </p:sp>
      <p:sp>
        <p:nvSpPr>
          <p:cNvPr id="2" name="Rectangle 1"/>
          <p:cNvSpPr/>
          <p:nvPr/>
        </p:nvSpPr>
        <p:spPr>
          <a:xfrm>
            <a:off x="0" y="2828836"/>
            <a:ext cx="9144000" cy="923330"/>
          </a:xfrm>
          <a:prstGeom prst="rect">
            <a:avLst/>
          </a:prstGeom>
        </p:spPr>
        <p:txBody>
          <a:bodyPr wrap="square">
            <a:spAutoFit/>
          </a:bodyPr>
          <a:lstStyle/>
          <a:p>
            <a:r>
              <a:rPr lang="en-US" dirty="0"/>
              <a:t>1351   1352   1353   1354   1355   1356   1357   1358   1359   1360   1361   1362   1363   1364   1365   H2O</a:t>
            </a:r>
          </a:p>
          <a:p>
            <a:r>
              <a:rPr lang="en-US" dirty="0"/>
              <a:t>ASM WT~270bp KO~520bp</a:t>
            </a:r>
          </a:p>
        </p:txBody>
      </p:sp>
      <p:pic>
        <p:nvPicPr>
          <p:cNvPr id="4" name="Picture 3"/>
          <p:cNvPicPr>
            <a:picLocks noChangeAspect="1"/>
          </p:cNvPicPr>
          <p:nvPr/>
        </p:nvPicPr>
        <p:blipFill>
          <a:blip r:embed="rId3"/>
          <a:stretch>
            <a:fillRect/>
          </a:stretch>
        </p:blipFill>
        <p:spPr>
          <a:xfrm>
            <a:off x="0" y="827824"/>
            <a:ext cx="4972050" cy="1009650"/>
          </a:xfrm>
          <a:prstGeom prst="rect">
            <a:avLst/>
          </a:prstGeom>
        </p:spPr>
      </p:pic>
    </p:spTree>
    <p:extLst>
      <p:ext uri="{BB962C8B-B14F-4D97-AF65-F5344CB8AC3E}">
        <p14:creationId xmlns:p14="http://schemas.microsoft.com/office/powerpoint/2010/main" val="3415420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499718" y="1356324"/>
            <a:ext cx="5267325" cy="762000"/>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3/12/20</a:t>
            </a:r>
          </a:p>
        </p:txBody>
      </p:sp>
      <p:sp>
        <p:nvSpPr>
          <p:cNvPr id="2" name="Rectangle 1"/>
          <p:cNvSpPr/>
          <p:nvPr/>
        </p:nvSpPr>
        <p:spPr>
          <a:xfrm>
            <a:off x="0" y="515390"/>
            <a:ext cx="9144000" cy="923330"/>
          </a:xfrm>
          <a:prstGeom prst="rect">
            <a:avLst/>
          </a:prstGeom>
        </p:spPr>
        <p:txBody>
          <a:bodyPr wrap="square">
            <a:spAutoFit/>
          </a:bodyPr>
          <a:lstStyle/>
          <a:p>
            <a:r>
              <a:rPr lang="en-US" dirty="0"/>
              <a:t>1366   1367   1368   1369   1370   1371   1372   1373   1374   1375   1376   1377   1378   1379   1380   1381   1382   1383   1384   1385   1386   1387   H2O</a:t>
            </a:r>
          </a:p>
          <a:p>
            <a:r>
              <a:rPr lang="en-US" dirty="0"/>
              <a:t>ASM WT~270bp KO~520bp</a:t>
            </a:r>
          </a:p>
        </p:txBody>
      </p:sp>
      <p:pic>
        <p:nvPicPr>
          <p:cNvPr id="7" name="Picture 6"/>
          <p:cNvPicPr>
            <a:picLocks noChangeAspect="1"/>
          </p:cNvPicPr>
          <p:nvPr/>
        </p:nvPicPr>
        <p:blipFill>
          <a:blip r:embed="rId3"/>
          <a:stretch>
            <a:fillRect/>
          </a:stretch>
        </p:blipFill>
        <p:spPr>
          <a:xfrm>
            <a:off x="0" y="1375374"/>
            <a:ext cx="3781425" cy="742950"/>
          </a:xfrm>
          <a:prstGeom prst="rect">
            <a:avLst/>
          </a:prstGeom>
        </p:spPr>
      </p:pic>
      <p:pic>
        <p:nvPicPr>
          <p:cNvPr id="9" name="Picture 8"/>
          <p:cNvPicPr>
            <a:picLocks noChangeAspect="1"/>
          </p:cNvPicPr>
          <p:nvPr/>
        </p:nvPicPr>
        <p:blipFill>
          <a:blip r:embed="rId4"/>
          <a:stretch>
            <a:fillRect/>
          </a:stretch>
        </p:blipFill>
        <p:spPr>
          <a:xfrm>
            <a:off x="0" y="2881614"/>
            <a:ext cx="8782050" cy="619125"/>
          </a:xfrm>
          <a:prstGeom prst="rect">
            <a:avLst/>
          </a:prstGeom>
        </p:spPr>
      </p:pic>
      <p:sp>
        <p:nvSpPr>
          <p:cNvPr id="10" name="Rectangle 9"/>
          <p:cNvSpPr/>
          <p:nvPr/>
        </p:nvSpPr>
        <p:spPr>
          <a:xfrm>
            <a:off x="69784" y="6025446"/>
            <a:ext cx="1455848" cy="230832"/>
          </a:xfrm>
          <a:prstGeom prst="rect">
            <a:avLst/>
          </a:prstGeom>
        </p:spPr>
        <p:txBody>
          <a:bodyPr wrap="none">
            <a:spAutoFit/>
          </a:bodyPr>
          <a:lstStyle/>
          <a:p>
            <a:r>
              <a:rPr lang="en-US" sz="900" dirty="0"/>
              <a:t>ASM WT~270bp KO~520bp</a:t>
            </a:r>
          </a:p>
        </p:txBody>
      </p:sp>
      <p:sp>
        <p:nvSpPr>
          <p:cNvPr id="11" name="Rectangle 10"/>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12" name="TextBox 11"/>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3" name="Rectangle 12"/>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4" name="TextBox 13"/>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15" name="Picture 14"/>
          <p:cNvPicPr>
            <a:picLocks noChangeAspect="1"/>
          </p:cNvPicPr>
          <p:nvPr/>
        </p:nvPicPr>
        <p:blipFill>
          <a:blip r:embed="rId5"/>
          <a:stretch>
            <a:fillRect/>
          </a:stretch>
        </p:blipFill>
        <p:spPr>
          <a:xfrm>
            <a:off x="-278742" y="2137374"/>
            <a:ext cx="10207745" cy="720886"/>
          </a:xfrm>
          <a:prstGeom prst="rect">
            <a:avLst/>
          </a:prstGeom>
        </p:spPr>
      </p:pic>
      <p:pic>
        <p:nvPicPr>
          <p:cNvPr id="16" name="Picture 15"/>
          <p:cNvPicPr>
            <a:picLocks noChangeAspect="1"/>
          </p:cNvPicPr>
          <p:nvPr/>
        </p:nvPicPr>
        <p:blipFill>
          <a:blip r:embed="rId6"/>
          <a:stretch>
            <a:fillRect/>
          </a:stretch>
        </p:blipFill>
        <p:spPr>
          <a:xfrm>
            <a:off x="0" y="3636969"/>
            <a:ext cx="8382000" cy="619125"/>
          </a:xfrm>
          <a:prstGeom prst="rect">
            <a:avLst/>
          </a:prstGeom>
        </p:spPr>
      </p:pic>
      <p:sp>
        <p:nvSpPr>
          <p:cNvPr id="17" name="Rectangle 16"/>
          <p:cNvSpPr/>
          <p:nvPr/>
        </p:nvSpPr>
        <p:spPr>
          <a:xfrm>
            <a:off x="16671" y="4326680"/>
            <a:ext cx="9144000" cy="923330"/>
          </a:xfrm>
          <a:prstGeom prst="rect">
            <a:avLst/>
          </a:prstGeom>
        </p:spPr>
        <p:txBody>
          <a:bodyPr wrap="square">
            <a:spAutoFit/>
          </a:bodyPr>
          <a:lstStyle/>
          <a:p>
            <a:r>
              <a:rPr lang="en-US" dirty="0"/>
              <a:t>1351   1352   1353   1354   1355   1356   1357   1358   1359   1360   1361   1362   1363   1364   1365   3205   3206   3207   3208   9108   9109   9110   H2O</a:t>
            </a:r>
          </a:p>
          <a:p>
            <a:r>
              <a:rPr lang="en-US" dirty="0"/>
              <a:t>F2R WT-410bp flox-450bp</a:t>
            </a:r>
          </a:p>
        </p:txBody>
      </p:sp>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79081" y="5250010"/>
            <a:ext cx="8772525" cy="704850"/>
          </a:xfrm>
          <a:prstGeom prst="rect">
            <a:avLst/>
          </a:prstGeom>
        </p:spPr>
      </p:pic>
    </p:spTree>
    <p:extLst>
      <p:ext uri="{BB962C8B-B14F-4D97-AF65-F5344CB8AC3E}">
        <p14:creationId xmlns:p14="http://schemas.microsoft.com/office/powerpoint/2010/main" val="9000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532843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784" y="6025446"/>
            <a:ext cx="1455848" cy="230832"/>
          </a:xfrm>
          <a:prstGeom prst="rect">
            <a:avLst/>
          </a:prstGeom>
        </p:spPr>
        <p:txBody>
          <a:bodyPr wrap="none">
            <a:spAutoFit/>
          </a:bodyPr>
          <a:lstStyle/>
          <a:p>
            <a:r>
              <a:rPr lang="en-US" sz="900" dirty="0"/>
              <a:t>ASM WT~270bp KO~520bp</a:t>
            </a:r>
          </a:p>
        </p:txBody>
      </p:sp>
      <p:sp>
        <p:nvSpPr>
          <p:cNvPr id="5" name="Rectangle 4"/>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3/20/20</a:t>
            </a:r>
          </a:p>
        </p:txBody>
      </p:sp>
      <p:sp>
        <p:nvSpPr>
          <p:cNvPr id="11" name="TextBox 10"/>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2" name="Rectangle 11"/>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3" name="TextBox 12"/>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2" name="Picture 1"/>
          <p:cNvPicPr>
            <a:picLocks noChangeAspect="1"/>
          </p:cNvPicPr>
          <p:nvPr/>
        </p:nvPicPr>
        <p:blipFill>
          <a:blip r:embed="rId2"/>
          <a:stretch>
            <a:fillRect/>
          </a:stretch>
        </p:blipFill>
        <p:spPr>
          <a:xfrm>
            <a:off x="0" y="4671260"/>
            <a:ext cx="9039225" cy="704850"/>
          </a:xfrm>
          <a:prstGeom prst="rect">
            <a:avLst/>
          </a:prstGeom>
        </p:spPr>
      </p:pic>
      <p:pic>
        <p:nvPicPr>
          <p:cNvPr id="4" name="Picture 3"/>
          <p:cNvPicPr>
            <a:picLocks noChangeAspect="1"/>
          </p:cNvPicPr>
          <p:nvPr/>
        </p:nvPicPr>
        <p:blipFill>
          <a:blip r:embed="rId3"/>
          <a:stretch>
            <a:fillRect/>
          </a:stretch>
        </p:blipFill>
        <p:spPr>
          <a:xfrm>
            <a:off x="0" y="4010342"/>
            <a:ext cx="10191750" cy="619125"/>
          </a:xfrm>
          <a:prstGeom prst="rect">
            <a:avLst/>
          </a:prstGeom>
        </p:spPr>
      </p:pic>
      <p:sp>
        <p:nvSpPr>
          <p:cNvPr id="7" name="Rectangle 6"/>
          <p:cNvSpPr/>
          <p:nvPr/>
        </p:nvSpPr>
        <p:spPr>
          <a:xfrm>
            <a:off x="0" y="448574"/>
            <a:ext cx="9144000" cy="1477328"/>
          </a:xfrm>
          <a:prstGeom prst="rect">
            <a:avLst/>
          </a:prstGeom>
        </p:spPr>
        <p:txBody>
          <a:bodyPr wrap="square">
            <a:spAutoFit/>
          </a:bodyPr>
          <a:lstStyle/>
          <a:p>
            <a:r>
              <a:rPr lang="en-US" dirty="0"/>
              <a:t>1388   1389   1390   1391   1392   1393   1394   1395   1396   1397   1398   1399   1400   1401   1402   1403   1404   1405   1406   3155   3156   3157   3158   3159   3160   H2O</a:t>
            </a:r>
            <a:r>
              <a:rPr lang="pt-BR" dirty="0"/>
              <a:t>    3161   3162   3163   3164   3165   3166   3170b 3171b 3172b3173b 3170a 3171a 3172a 3173a 3209   3210   H2O</a:t>
            </a:r>
            <a:endParaRPr lang="en-US" dirty="0"/>
          </a:p>
          <a:p>
            <a:r>
              <a:rPr lang="en-US" dirty="0"/>
              <a:t>F1R 370bp</a:t>
            </a:r>
          </a:p>
        </p:txBody>
      </p:sp>
      <p:pic>
        <p:nvPicPr>
          <p:cNvPr id="9" name="Picture 8"/>
          <p:cNvPicPr>
            <a:picLocks noChangeAspect="1"/>
          </p:cNvPicPr>
          <p:nvPr/>
        </p:nvPicPr>
        <p:blipFill>
          <a:blip r:embed="rId4"/>
          <a:stretch>
            <a:fillRect/>
          </a:stretch>
        </p:blipFill>
        <p:spPr>
          <a:xfrm>
            <a:off x="0" y="3141755"/>
            <a:ext cx="8620125" cy="800100"/>
          </a:xfrm>
          <a:prstGeom prst="rect">
            <a:avLst/>
          </a:prstGeom>
        </p:spPr>
      </p:pic>
      <p:pic>
        <p:nvPicPr>
          <p:cNvPr id="10" name="Picture 9"/>
          <p:cNvPicPr>
            <a:picLocks noChangeAspect="1"/>
          </p:cNvPicPr>
          <p:nvPr/>
        </p:nvPicPr>
        <p:blipFill>
          <a:blip r:embed="rId5"/>
          <a:stretch>
            <a:fillRect/>
          </a:stretch>
        </p:blipFill>
        <p:spPr>
          <a:xfrm>
            <a:off x="0" y="2016955"/>
            <a:ext cx="7848600" cy="1009650"/>
          </a:xfrm>
          <a:prstGeom prst="rect">
            <a:avLst/>
          </a:prstGeom>
        </p:spPr>
      </p:pic>
    </p:spTree>
    <p:extLst>
      <p:ext uri="{BB962C8B-B14F-4D97-AF65-F5344CB8AC3E}">
        <p14:creationId xmlns:p14="http://schemas.microsoft.com/office/powerpoint/2010/main" val="220597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268745" y="4104020"/>
            <a:ext cx="5029201" cy="651217"/>
          </a:xfrm>
          <a:prstGeom prst="rect">
            <a:avLst/>
          </a:prstGeom>
        </p:spPr>
      </p:pic>
      <p:pic>
        <p:nvPicPr>
          <p:cNvPr id="15" name="Picture 14"/>
          <p:cNvPicPr>
            <a:picLocks noChangeAspect="1"/>
          </p:cNvPicPr>
          <p:nvPr/>
        </p:nvPicPr>
        <p:blipFill>
          <a:blip r:embed="rId3"/>
          <a:stretch>
            <a:fillRect/>
          </a:stretch>
        </p:blipFill>
        <p:spPr>
          <a:xfrm>
            <a:off x="2891404" y="1489409"/>
            <a:ext cx="4942994" cy="700478"/>
          </a:xfrm>
          <a:prstGeom prst="rect">
            <a:avLst/>
          </a:prstGeom>
        </p:spPr>
      </p:pic>
      <p:pic>
        <p:nvPicPr>
          <p:cNvPr id="12" name="Picture 11"/>
          <p:cNvPicPr>
            <a:picLocks noChangeAspect="1"/>
          </p:cNvPicPr>
          <p:nvPr/>
        </p:nvPicPr>
        <p:blipFill>
          <a:blip r:embed="rId4"/>
          <a:stretch>
            <a:fillRect/>
          </a:stretch>
        </p:blipFill>
        <p:spPr>
          <a:xfrm>
            <a:off x="4504533" y="2235574"/>
            <a:ext cx="3872452" cy="561704"/>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3/26/20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388190"/>
            <a:ext cx="9144000" cy="1200329"/>
          </a:xfrm>
          <a:prstGeom prst="rect">
            <a:avLst/>
          </a:prstGeom>
        </p:spPr>
        <p:txBody>
          <a:bodyPr wrap="square">
            <a:spAutoFit/>
          </a:bodyPr>
          <a:lstStyle/>
          <a:p>
            <a:r>
              <a:rPr lang="pt-BR" dirty="0"/>
              <a:t>1407   1408   1409   1410   1411   1412   1413   1414   1415   1416   1417   1418   1419   1420   1421   1422   1423   1424   1425   1426   1427   1428   1429   1430   1431   1432   1433   1434   1435   H2O</a:t>
            </a:r>
          </a:p>
          <a:p>
            <a:r>
              <a:rPr lang="pt-BR" dirty="0"/>
              <a:t>ASM WT~270bp KO~520bp</a:t>
            </a:r>
            <a:endParaRPr lang="en-US" dirty="0"/>
          </a:p>
        </p:txBody>
      </p:sp>
      <p:sp>
        <p:nvSpPr>
          <p:cNvPr id="3" name="Rectangle 2"/>
          <p:cNvSpPr/>
          <p:nvPr/>
        </p:nvSpPr>
        <p:spPr>
          <a:xfrm>
            <a:off x="0" y="5448365"/>
            <a:ext cx="9144000" cy="646331"/>
          </a:xfrm>
          <a:prstGeom prst="rect">
            <a:avLst/>
          </a:prstGeom>
        </p:spPr>
        <p:txBody>
          <a:bodyPr wrap="square">
            <a:spAutoFit/>
          </a:bodyPr>
          <a:lstStyle/>
          <a:p>
            <a:r>
              <a:rPr lang="en-US" dirty="0"/>
              <a:t>2594   2595   2596   2597   2598   2599   2600   2601   2602   2603   2604   2593   7315   H2O</a:t>
            </a:r>
          </a:p>
          <a:p>
            <a:r>
              <a:rPr lang="en-US" dirty="0"/>
              <a:t>Nlrp3 WT~248bp KO~430bp</a:t>
            </a:r>
          </a:p>
        </p:txBody>
      </p:sp>
      <p:pic>
        <p:nvPicPr>
          <p:cNvPr id="4" name="Picture 3"/>
          <p:cNvPicPr>
            <a:picLocks noChangeAspect="1"/>
          </p:cNvPicPr>
          <p:nvPr/>
        </p:nvPicPr>
        <p:blipFill>
          <a:blip r:embed="rId5"/>
          <a:stretch>
            <a:fillRect/>
          </a:stretch>
        </p:blipFill>
        <p:spPr>
          <a:xfrm>
            <a:off x="1454138" y="4685822"/>
            <a:ext cx="3892277" cy="607962"/>
          </a:xfrm>
          <a:prstGeom prst="rect">
            <a:avLst/>
          </a:prstGeom>
        </p:spPr>
      </p:pic>
      <p:pic>
        <p:nvPicPr>
          <p:cNvPr id="5" name="Picture 4"/>
          <p:cNvPicPr>
            <a:picLocks noChangeAspect="1"/>
          </p:cNvPicPr>
          <p:nvPr/>
        </p:nvPicPr>
        <p:blipFill>
          <a:blip r:embed="rId6"/>
          <a:stretch>
            <a:fillRect/>
          </a:stretch>
        </p:blipFill>
        <p:spPr>
          <a:xfrm>
            <a:off x="797708" y="2176100"/>
            <a:ext cx="3912102" cy="621178"/>
          </a:xfrm>
          <a:prstGeom prst="rect">
            <a:avLst/>
          </a:prstGeom>
        </p:spPr>
      </p:pic>
      <p:pic>
        <p:nvPicPr>
          <p:cNvPr id="13" name="Picture 12"/>
          <p:cNvPicPr>
            <a:picLocks noChangeAspect="1"/>
          </p:cNvPicPr>
          <p:nvPr/>
        </p:nvPicPr>
        <p:blipFill>
          <a:blip r:embed="rId7"/>
          <a:stretch>
            <a:fillRect/>
          </a:stretch>
        </p:blipFill>
        <p:spPr>
          <a:xfrm>
            <a:off x="713241" y="2781951"/>
            <a:ext cx="7652388" cy="535271"/>
          </a:xfrm>
          <a:prstGeom prst="rect">
            <a:avLst/>
          </a:prstGeom>
        </p:spPr>
      </p:pic>
      <p:pic>
        <p:nvPicPr>
          <p:cNvPr id="14" name="Picture 13"/>
          <p:cNvPicPr>
            <a:picLocks noChangeAspect="1"/>
          </p:cNvPicPr>
          <p:nvPr/>
        </p:nvPicPr>
        <p:blipFill>
          <a:blip r:embed="rId8"/>
          <a:stretch>
            <a:fillRect/>
          </a:stretch>
        </p:blipFill>
        <p:spPr>
          <a:xfrm>
            <a:off x="-19017" y="1493286"/>
            <a:ext cx="3171974" cy="726911"/>
          </a:xfrm>
          <a:prstGeom prst="rect">
            <a:avLst/>
          </a:prstGeom>
        </p:spPr>
      </p:pic>
      <p:pic>
        <p:nvPicPr>
          <p:cNvPr id="16" name="Picture 15"/>
          <p:cNvPicPr>
            <a:picLocks noChangeAspect="1"/>
          </p:cNvPicPr>
          <p:nvPr/>
        </p:nvPicPr>
        <p:blipFill>
          <a:blip r:embed="rId9"/>
          <a:stretch>
            <a:fillRect/>
          </a:stretch>
        </p:blipFill>
        <p:spPr>
          <a:xfrm>
            <a:off x="725323" y="3359032"/>
            <a:ext cx="7097293" cy="495621"/>
          </a:xfrm>
          <a:prstGeom prst="rect">
            <a:avLst/>
          </a:prstGeom>
        </p:spPr>
      </p:pic>
      <p:pic>
        <p:nvPicPr>
          <p:cNvPr id="19" name="Picture 18"/>
          <p:cNvPicPr>
            <a:picLocks noChangeAspect="1"/>
          </p:cNvPicPr>
          <p:nvPr/>
        </p:nvPicPr>
        <p:blipFill rotWithShape="1">
          <a:blip r:embed="rId4"/>
          <a:srcRect l="72664"/>
          <a:stretch/>
        </p:blipFill>
        <p:spPr>
          <a:xfrm>
            <a:off x="1414731" y="4117115"/>
            <a:ext cx="1058553" cy="561704"/>
          </a:xfrm>
          <a:prstGeom prst="rect">
            <a:avLst/>
          </a:prstGeom>
        </p:spPr>
      </p:pic>
    </p:spTree>
    <p:extLst>
      <p:ext uri="{BB962C8B-B14F-4D97-AF65-F5344CB8AC3E}">
        <p14:creationId xmlns:p14="http://schemas.microsoft.com/office/powerpoint/2010/main" val="186674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a:t>4/7/20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12" name="Picture 11"/>
          <p:cNvPicPr>
            <a:picLocks noChangeAspect="1"/>
          </p:cNvPicPr>
          <p:nvPr/>
        </p:nvPicPr>
        <p:blipFill>
          <a:blip r:embed="rId2"/>
          <a:stretch>
            <a:fillRect/>
          </a:stretch>
        </p:blipFill>
        <p:spPr>
          <a:xfrm>
            <a:off x="194571" y="3572968"/>
            <a:ext cx="7934325" cy="904875"/>
          </a:xfrm>
          <a:prstGeom prst="rect">
            <a:avLst/>
          </a:prstGeom>
        </p:spPr>
      </p:pic>
      <p:pic>
        <p:nvPicPr>
          <p:cNvPr id="2" name="Picture 1"/>
          <p:cNvPicPr>
            <a:picLocks noChangeAspect="1"/>
          </p:cNvPicPr>
          <p:nvPr/>
        </p:nvPicPr>
        <p:blipFill>
          <a:blip r:embed="rId3"/>
          <a:stretch>
            <a:fillRect/>
          </a:stretch>
        </p:blipFill>
        <p:spPr>
          <a:xfrm>
            <a:off x="2120749" y="985942"/>
            <a:ext cx="2533650" cy="781050"/>
          </a:xfrm>
          <a:prstGeom prst="rect">
            <a:avLst/>
          </a:prstGeom>
        </p:spPr>
      </p:pic>
      <p:pic>
        <p:nvPicPr>
          <p:cNvPr id="3" name="Picture 2"/>
          <p:cNvPicPr>
            <a:picLocks noChangeAspect="1"/>
          </p:cNvPicPr>
          <p:nvPr/>
        </p:nvPicPr>
        <p:blipFill>
          <a:blip r:embed="rId4"/>
          <a:stretch>
            <a:fillRect/>
          </a:stretch>
        </p:blipFill>
        <p:spPr>
          <a:xfrm>
            <a:off x="2051737" y="2901455"/>
            <a:ext cx="6886575" cy="581025"/>
          </a:xfrm>
          <a:prstGeom prst="rect">
            <a:avLst/>
          </a:prstGeom>
        </p:spPr>
      </p:pic>
      <p:pic>
        <p:nvPicPr>
          <p:cNvPr id="13" name="Picture 12"/>
          <p:cNvPicPr>
            <a:picLocks noChangeAspect="1"/>
          </p:cNvPicPr>
          <p:nvPr/>
        </p:nvPicPr>
        <p:blipFill>
          <a:blip r:embed="rId5"/>
          <a:stretch>
            <a:fillRect/>
          </a:stretch>
        </p:blipFill>
        <p:spPr>
          <a:xfrm>
            <a:off x="1742536" y="1867993"/>
            <a:ext cx="9048750" cy="942975"/>
          </a:xfrm>
          <a:prstGeom prst="rect">
            <a:avLst/>
          </a:prstGeom>
        </p:spPr>
      </p:pic>
      <p:sp>
        <p:nvSpPr>
          <p:cNvPr id="14" name="Rectangle 13"/>
          <p:cNvSpPr/>
          <p:nvPr/>
        </p:nvSpPr>
        <p:spPr>
          <a:xfrm>
            <a:off x="58189" y="4759228"/>
            <a:ext cx="9085811" cy="1200329"/>
          </a:xfrm>
          <a:prstGeom prst="rect">
            <a:avLst/>
          </a:prstGeom>
        </p:spPr>
        <p:txBody>
          <a:bodyPr wrap="square">
            <a:spAutoFit/>
          </a:bodyPr>
          <a:lstStyle/>
          <a:p>
            <a:r>
              <a:rPr lang="en-US" dirty="0"/>
              <a:t>1359   3216   3217   3218   3219   1436   1437   1438   1439   1440   3220   3221   3222   3223   9112   9113   9114   9115   9116   9117   7331   7332   7333   7334   7335   7336   7337   7338   7339   7340   7341   7342   7343   7344   7345   7346   7347   H2O</a:t>
            </a:r>
          </a:p>
          <a:p>
            <a:r>
              <a:rPr lang="en-US" dirty="0"/>
              <a:t>F2R WT-410bp flox-450bp</a:t>
            </a:r>
          </a:p>
        </p:txBody>
      </p:sp>
    </p:spTree>
    <p:extLst>
      <p:ext uri="{BB962C8B-B14F-4D97-AF65-F5344CB8AC3E}">
        <p14:creationId xmlns:p14="http://schemas.microsoft.com/office/powerpoint/2010/main" val="356190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4/17/20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62410" y="4752035"/>
            <a:ext cx="9144000" cy="923330"/>
          </a:xfrm>
          <a:prstGeom prst="rect">
            <a:avLst/>
          </a:prstGeom>
        </p:spPr>
        <p:txBody>
          <a:bodyPr wrap="square">
            <a:spAutoFit/>
          </a:bodyPr>
          <a:lstStyle/>
          <a:p>
            <a:r>
              <a:rPr lang="en-US" dirty="0"/>
              <a:t>1441   1442   1443   1444   1445   1446   1447   1448   1449   1450   1451   1452   1453   1454   1455   1456   H2O</a:t>
            </a:r>
          </a:p>
          <a:p>
            <a:r>
              <a:rPr lang="en-US" dirty="0"/>
              <a:t>ASM WT~270bp KO~520bp</a:t>
            </a:r>
          </a:p>
        </p:txBody>
      </p:sp>
      <p:pic>
        <p:nvPicPr>
          <p:cNvPr id="3" name="Picture 2"/>
          <p:cNvPicPr>
            <a:picLocks noChangeAspect="1"/>
          </p:cNvPicPr>
          <p:nvPr/>
        </p:nvPicPr>
        <p:blipFill>
          <a:blip r:embed="rId2"/>
          <a:stretch>
            <a:fillRect/>
          </a:stretch>
        </p:blipFill>
        <p:spPr>
          <a:xfrm>
            <a:off x="17252" y="3853095"/>
            <a:ext cx="3714750" cy="723900"/>
          </a:xfrm>
          <a:prstGeom prst="rect">
            <a:avLst/>
          </a:prstGeom>
        </p:spPr>
      </p:pic>
      <p:pic>
        <p:nvPicPr>
          <p:cNvPr id="4" name="Picture 3"/>
          <p:cNvPicPr>
            <a:picLocks noChangeAspect="1"/>
          </p:cNvPicPr>
          <p:nvPr/>
        </p:nvPicPr>
        <p:blipFill>
          <a:blip r:embed="rId3"/>
          <a:stretch>
            <a:fillRect/>
          </a:stretch>
        </p:blipFill>
        <p:spPr>
          <a:xfrm>
            <a:off x="307497" y="3195870"/>
            <a:ext cx="3381375" cy="657225"/>
          </a:xfrm>
          <a:prstGeom prst="rect">
            <a:avLst/>
          </a:prstGeom>
        </p:spPr>
      </p:pic>
      <p:pic>
        <p:nvPicPr>
          <p:cNvPr id="5" name="Picture 4"/>
          <p:cNvPicPr>
            <a:picLocks noChangeAspect="1"/>
          </p:cNvPicPr>
          <p:nvPr/>
        </p:nvPicPr>
        <p:blipFill>
          <a:blip r:embed="rId4"/>
          <a:stretch>
            <a:fillRect/>
          </a:stretch>
        </p:blipFill>
        <p:spPr>
          <a:xfrm>
            <a:off x="-23813" y="2353636"/>
            <a:ext cx="3762375" cy="819150"/>
          </a:xfrm>
          <a:prstGeom prst="rect">
            <a:avLst/>
          </a:prstGeom>
        </p:spPr>
      </p:pic>
      <p:pic>
        <p:nvPicPr>
          <p:cNvPr id="12" name="Picture 11"/>
          <p:cNvPicPr>
            <a:picLocks noChangeAspect="1"/>
          </p:cNvPicPr>
          <p:nvPr/>
        </p:nvPicPr>
        <p:blipFill>
          <a:blip r:embed="rId5"/>
          <a:stretch>
            <a:fillRect/>
          </a:stretch>
        </p:blipFill>
        <p:spPr>
          <a:xfrm>
            <a:off x="0" y="1296235"/>
            <a:ext cx="6781800" cy="1038225"/>
          </a:xfrm>
          <a:prstGeom prst="rect">
            <a:avLst/>
          </a:prstGeom>
        </p:spPr>
      </p:pic>
    </p:spTree>
    <p:extLst>
      <p:ext uri="{BB962C8B-B14F-4D97-AF65-F5344CB8AC3E}">
        <p14:creationId xmlns:p14="http://schemas.microsoft.com/office/powerpoint/2010/main" val="3841621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2511635" y="1510073"/>
            <a:ext cx="6624265" cy="663003"/>
          </a:xfrm>
          <a:prstGeom prst="rect">
            <a:avLst/>
          </a:prstGeom>
        </p:spPr>
      </p:pic>
      <p:pic>
        <p:nvPicPr>
          <p:cNvPr id="22" name="Picture 21"/>
          <p:cNvPicPr>
            <a:picLocks noChangeAspect="1"/>
          </p:cNvPicPr>
          <p:nvPr/>
        </p:nvPicPr>
        <p:blipFill>
          <a:blip r:embed="rId3"/>
          <a:stretch>
            <a:fillRect/>
          </a:stretch>
        </p:blipFill>
        <p:spPr>
          <a:xfrm>
            <a:off x="-6" y="2212773"/>
            <a:ext cx="6595439" cy="461220"/>
          </a:xfrm>
          <a:prstGeom prst="rect">
            <a:avLst/>
          </a:prstGeom>
        </p:spPr>
      </p:pic>
      <p:pic>
        <p:nvPicPr>
          <p:cNvPr id="14" name="Picture 13"/>
          <p:cNvPicPr>
            <a:picLocks noChangeAspect="1"/>
          </p:cNvPicPr>
          <p:nvPr/>
        </p:nvPicPr>
        <p:blipFill rotWithShape="1">
          <a:blip r:embed="rId4"/>
          <a:srcRect r="46097"/>
          <a:stretch/>
        </p:blipFill>
        <p:spPr>
          <a:xfrm>
            <a:off x="7303431" y="2191635"/>
            <a:ext cx="1832469" cy="557027"/>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4/22/20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103519" y="334242"/>
            <a:ext cx="9342408" cy="1200329"/>
          </a:xfrm>
          <a:prstGeom prst="rect">
            <a:avLst/>
          </a:prstGeom>
        </p:spPr>
        <p:txBody>
          <a:bodyPr wrap="square">
            <a:spAutoFit/>
          </a:bodyPr>
          <a:lstStyle/>
          <a:p>
            <a:r>
              <a:rPr lang="en-US" dirty="0"/>
              <a:t>1457   1458   1459   1460   1461   1462   1463   1464   1465   1466   1467   1468   1469   1470   1471   1472   1473   1474   1475   1476   1477   1478   1479   1480   1481   1482   1483   1484   1485   1486   1487   1488   1489   1490   1491   1492   1493   1494   H2O 1359 </a:t>
            </a:r>
          </a:p>
          <a:p>
            <a:r>
              <a:rPr lang="en-US" dirty="0"/>
              <a:t>ASM WT~270bp KO~520bp</a:t>
            </a:r>
          </a:p>
        </p:txBody>
      </p:sp>
      <p:pic>
        <p:nvPicPr>
          <p:cNvPr id="3" name="Picture 2"/>
          <p:cNvPicPr>
            <a:picLocks noChangeAspect="1"/>
          </p:cNvPicPr>
          <p:nvPr/>
        </p:nvPicPr>
        <p:blipFill rotWithShape="1">
          <a:blip r:embed="rId5"/>
          <a:srcRect r="2234"/>
          <a:stretch/>
        </p:blipFill>
        <p:spPr>
          <a:xfrm>
            <a:off x="9153" y="1498600"/>
            <a:ext cx="2681917" cy="668655"/>
          </a:xfrm>
          <a:prstGeom prst="rect">
            <a:avLst/>
          </a:prstGeom>
        </p:spPr>
      </p:pic>
      <p:pic>
        <p:nvPicPr>
          <p:cNvPr id="12" name="Picture 11"/>
          <p:cNvPicPr>
            <a:picLocks noChangeAspect="1"/>
          </p:cNvPicPr>
          <p:nvPr/>
        </p:nvPicPr>
        <p:blipFill>
          <a:blip r:embed="rId6"/>
          <a:stretch>
            <a:fillRect/>
          </a:stretch>
        </p:blipFill>
        <p:spPr>
          <a:xfrm>
            <a:off x="2812927" y="4481836"/>
            <a:ext cx="2233849" cy="660392"/>
          </a:xfrm>
          <a:prstGeom prst="rect">
            <a:avLst/>
          </a:prstGeom>
        </p:spPr>
      </p:pic>
      <p:pic>
        <p:nvPicPr>
          <p:cNvPr id="13" name="Picture 12"/>
          <p:cNvPicPr>
            <a:picLocks noChangeAspect="1"/>
          </p:cNvPicPr>
          <p:nvPr/>
        </p:nvPicPr>
        <p:blipFill>
          <a:blip r:embed="rId7"/>
          <a:stretch>
            <a:fillRect/>
          </a:stretch>
        </p:blipFill>
        <p:spPr>
          <a:xfrm>
            <a:off x="6330634" y="2222587"/>
            <a:ext cx="1182963" cy="528313"/>
          </a:xfrm>
          <a:prstGeom prst="rect">
            <a:avLst/>
          </a:prstGeom>
        </p:spPr>
      </p:pic>
      <p:sp>
        <p:nvSpPr>
          <p:cNvPr id="15" name="Rectangle 14"/>
          <p:cNvSpPr/>
          <p:nvPr/>
        </p:nvSpPr>
        <p:spPr>
          <a:xfrm>
            <a:off x="-43664" y="4134571"/>
            <a:ext cx="6858000" cy="646331"/>
          </a:xfrm>
          <a:prstGeom prst="rect">
            <a:avLst/>
          </a:prstGeom>
        </p:spPr>
        <p:txBody>
          <a:bodyPr wrap="square">
            <a:spAutoFit/>
          </a:bodyPr>
          <a:lstStyle/>
          <a:p>
            <a:r>
              <a:rPr lang="en-US" dirty="0"/>
              <a:t>2605   2606   2607   2608   2609   2610   2611   2612   H2O</a:t>
            </a:r>
          </a:p>
          <a:p>
            <a:r>
              <a:rPr lang="en-US" dirty="0"/>
              <a:t>Nlrp3 WT~248bp KO~430bp</a:t>
            </a:r>
          </a:p>
        </p:txBody>
      </p:sp>
      <p:pic>
        <p:nvPicPr>
          <p:cNvPr id="16" name="Picture 15"/>
          <p:cNvPicPr>
            <a:picLocks noChangeAspect="1"/>
          </p:cNvPicPr>
          <p:nvPr/>
        </p:nvPicPr>
        <p:blipFill rotWithShape="1">
          <a:blip r:embed="rId8"/>
          <a:srcRect t="18480" r="55999" b="1"/>
          <a:stretch/>
        </p:blipFill>
        <p:spPr>
          <a:xfrm>
            <a:off x="6182245" y="3169218"/>
            <a:ext cx="2794628" cy="360462"/>
          </a:xfrm>
          <a:prstGeom prst="rect">
            <a:avLst/>
          </a:prstGeom>
        </p:spPr>
      </p:pic>
      <p:pic>
        <p:nvPicPr>
          <p:cNvPr id="17" name="Picture 16"/>
          <p:cNvPicPr>
            <a:picLocks noChangeAspect="1"/>
          </p:cNvPicPr>
          <p:nvPr/>
        </p:nvPicPr>
        <p:blipFill rotWithShape="1">
          <a:blip r:embed="rId9"/>
          <a:srcRect t="3344" r="50572"/>
          <a:stretch/>
        </p:blipFill>
        <p:spPr>
          <a:xfrm>
            <a:off x="6195893" y="2759041"/>
            <a:ext cx="2773127" cy="349680"/>
          </a:xfrm>
          <a:prstGeom prst="rect">
            <a:avLst/>
          </a:prstGeom>
        </p:spPr>
      </p:pic>
      <p:pic>
        <p:nvPicPr>
          <p:cNvPr id="18" name="Picture 17"/>
          <p:cNvPicPr>
            <a:picLocks noChangeAspect="1"/>
          </p:cNvPicPr>
          <p:nvPr/>
        </p:nvPicPr>
        <p:blipFill rotWithShape="1">
          <a:blip r:embed="rId10"/>
          <a:srcRect t="7648" r="2828"/>
          <a:stretch/>
        </p:blipFill>
        <p:spPr>
          <a:xfrm>
            <a:off x="-34511" y="2752961"/>
            <a:ext cx="6417168" cy="339416"/>
          </a:xfrm>
          <a:prstGeom prst="rect">
            <a:avLst/>
          </a:prstGeom>
        </p:spPr>
      </p:pic>
      <p:pic>
        <p:nvPicPr>
          <p:cNvPr id="19" name="Picture 18"/>
          <p:cNvPicPr>
            <a:picLocks noChangeAspect="1"/>
          </p:cNvPicPr>
          <p:nvPr/>
        </p:nvPicPr>
        <p:blipFill rotWithShape="1">
          <a:blip r:embed="rId11"/>
          <a:srcRect r="5824"/>
          <a:stretch/>
        </p:blipFill>
        <p:spPr>
          <a:xfrm>
            <a:off x="-6" y="3163693"/>
            <a:ext cx="6403135" cy="430690"/>
          </a:xfrm>
          <a:prstGeom prst="rect">
            <a:avLst/>
          </a:prstGeom>
        </p:spPr>
      </p:pic>
      <p:pic>
        <p:nvPicPr>
          <p:cNvPr id="20" name="Picture 19"/>
          <p:cNvPicPr>
            <a:picLocks noChangeAspect="1"/>
          </p:cNvPicPr>
          <p:nvPr/>
        </p:nvPicPr>
        <p:blipFill rotWithShape="1">
          <a:blip r:embed="rId8"/>
          <a:srcRect l="74815" r="1"/>
          <a:stretch/>
        </p:blipFill>
        <p:spPr>
          <a:xfrm>
            <a:off x="6182245" y="3724311"/>
            <a:ext cx="2652987" cy="733425"/>
          </a:xfrm>
          <a:prstGeom prst="rect">
            <a:avLst/>
          </a:prstGeom>
        </p:spPr>
      </p:pic>
      <p:pic>
        <p:nvPicPr>
          <p:cNvPr id="4" name="Picture 3"/>
          <p:cNvPicPr>
            <a:picLocks noChangeAspect="1"/>
          </p:cNvPicPr>
          <p:nvPr/>
        </p:nvPicPr>
        <p:blipFill>
          <a:blip r:embed="rId12"/>
          <a:stretch>
            <a:fillRect/>
          </a:stretch>
        </p:blipFill>
        <p:spPr>
          <a:xfrm>
            <a:off x="2812928" y="5142229"/>
            <a:ext cx="2477530" cy="495506"/>
          </a:xfrm>
          <a:prstGeom prst="rect">
            <a:avLst/>
          </a:prstGeom>
        </p:spPr>
      </p:pic>
    </p:spTree>
    <p:extLst>
      <p:ext uri="{BB962C8B-B14F-4D97-AF65-F5344CB8AC3E}">
        <p14:creationId xmlns:p14="http://schemas.microsoft.com/office/powerpoint/2010/main" val="1763141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832279" cy="369332"/>
          </a:xfrm>
          <a:prstGeom prst="rect">
            <a:avLst/>
          </a:prstGeom>
          <a:noFill/>
        </p:spPr>
        <p:txBody>
          <a:bodyPr wrap="none" rtlCol="0">
            <a:spAutoFit/>
          </a:bodyPr>
          <a:lstStyle/>
          <a:p>
            <a:r>
              <a:rPr lang="en-US" dirty="0"/>
              <a:t>5/4/20</a:t>
            </a:r>
          </a:p>
        </p:txBody>
      </p:sp>
      <p:sp>
        <p:nvSpPr>
          <p:cNvPr id="13" name="Rectangle 12"/>
          <p:cNvSpPr/>
          <p:nvPr/>
        </p:nvSpPr>
        <p:spPr>
          <a:xfrm>
            <a:off x="0" y="319177"/>
            <a:ext cx="9144000" cy="923330"/>
          </a:xfrm>
          <a:prstGeom prst="rect">
            <a:avLst/>
          </a:prstGeom>
        </p:spPr>
        <p:txBody>
          <a:bodyPr wrap="square">
            <a:spAutoFit/>
          </a:bodyPr>
          <a:lstStyle/>
          <a:p>
            <a:r>
              <a:rPr lang="en-US" dirty="0"/>
              <a:t>1461   1495   1496   1497   1498   1499   1500   1501   1502   1503   1504   1505   1506   1507   1508   1509   1510   1511   1512   1513   7354   7355   7356   9118   9119   9120   9121   H2O</a:t>
            </a:r>
          </a:p>
          <a:p>
            <a:r>
              <a:rPr lang="en-US" dirty="0"/>
              <a:t>Tie2-Cre 250bp Int. 324bp</a:t>
            </a:r>
          </a:p>
        </p:txBody>
      </p:sp>
      <p:pic>
        <p:nvPicPr>
          <p:cNvPr id="14" name="Picture 13"/>
          <p:cNvPicPr>
            <a:picLocks noChangeAspect="1"/>
          </p:cNvPicPr>
          <p:nvPr/>
        </p:nvPicPr>
        <p:blipFill>
          <a:blip r:embed="rId2"/>
          <a:stretch>
            <a:fillRect/>
          </a:stretch>
        </p:blipFill>
        <p:spPr>
          <a:xfrm>
            <a:off x="0" y="2977005"/>
            <a:ext cx="7868277" cy="594281"/>
          </a:xfrm>
          <a:prstGeom prst="rect">
            <a:avLst/>
          </a:prstGeom>
        </p:spPr>
      </p:pic>
      <p:pic>
        <p:nvPicPr>
          <p:cNvPr id="15" name="Picture 14"/>
          <p:cNvPicPr>
            <a:picLocks noChangeAspect="1"/>
          </p:cNvPicPr>
          <p:nvPr/>
        </p:nvPicPr>
        <p:blipFill>
          <a:blip r:embed="rId3"/>
          <a:stretch>
            <a:fillRect/>
          </a:stretch>
        </p:blipFill>
        <p:spPr>
          <a:xfrm>
            <a:off x="172078" y="2087405"/>
            <a:ext cx="8961083" cy="761611"/>
          </a:xfrm>
          <a:prstGeom prst="rect">
            <a:avLst/>
          </a:prstGeom>
        </p:spPr>
      </p:pic>
      <p:pic>
        <p:nvPicPr>
          <p:cNvPr id="16" name="Picture 15"/>
          <p:cNvPicPr>
            <a:picLocks noChangeAspect="1"/>
          </p:cNvPicPr>
          <p:nvPr/>
        </p:nvPicPr>
        <p:blipFill>
          <a:blip r:embed="rId4"/>
          <a:stretch>
            <a:fillRect/>
          </a:stretch>
        </p:blipFill>
        <p:spPr>
          <a:xfrm>
            <a:off x="0" y="3677601"/>
            <a:ext cx="9144000" cy="689366"/>
          </a:xfrm>
          <a:prstGeom prst="rect">
            <a:avLst/>
          </a:prstGeom>
        </p:spPr>
      </p:pic>
      <p:pic>
        <p:nvPicPr>
          <p:cNvPr id="2" name="Picture 1"/>
          <p:cNvPicPr>
            <a:picLocks noChangeAspect="1"/>
          </p:cNvPicPr>
          <p:nvPr/>
        </p:nvPicPr>
        <p:blipFill>
          <a:blip r:embed="rId5"/>
          <a:stretch>
            <a:fillRect/>
          </a:stretch>
        </p:blipFill>
        <p:spPr>
          <a:xfrm>
            <a:off x="345056" y="1221652"/>
            <a:ext cx="6625087" cy="853075"/>
          </a:xfrm>
          <a:prstGeom prst="rect">
            <a:avLst/>
          </a:prstGeom>
        </p:spPr>
      </p:pic>
      <p:pic>
        <p:nvPicPr>
          <p:cNvPr id="3" name="Picture 2"/>
          <p:cNvPicPr>
            <a:picLocks noChangeAspect="1"/>
          </p:cNvPicPr>
          <p:nvPr/>
        </p:nvPicPr>
        <p:blipFill>
          <a:blip r:embed="rId6"/>
          <a:stretch>
            <a:fillRect/>
          </a:stretch>
        </p:blipFill>
        <p:spPr>
          <a:xfrm>
            <a:off x="345056" y="4534259"/>
            <a:ext cx="3171825" cy="771525"/>
          </a:xfrm>
          <a:prstGeom prst="rect">
            <a:avLst/>
          </a:prstGeom>
        </p:spPr>
      </p:pic>
      <p:sp>
        <p:nvSpPr>
          <p:cNvPr id="17" name="Rectangle 16"/>
          <p:cNvSpPr/>
          <p:nvPr/>
        </p:nvSpPr>
        <p:spPr>
          <a:xfrm>
            <a:off x="345056" y="5360240"/>
            <a:ext cx="7160456" cy="646331"/>
          </a:xfrm>
          <a:prstGeom prst="rect">
            <a:avLst/>
          </a:prstGeom>
        </p:spPr>
        <p:txBody>
          <a:bodyPr wrap="square">
            <a:spAutoFit/>
          </a:bodyPr>
          <a:lstStyle/>
          <a:p>
            <a:r>
              <a:rPr lang="en-US" dirty="0"/>
              <a:t>2613   2614   2615   2616   2617   2618   2619   2620   2621   H2O</a:t>
            </a:r>
          </a:p>
          <a:p>
            <a:r>
              <a:rPr lang="en-US" dirty="0"/>
              <a:t>Nlrp3 WT~248bp KO~430bp</a:t>
            </a:r>
          </a:p>
        </p:txBody>
      </p:sp>
      <p:pic>
        <p:nvPicPr>
          <p:cNvPr id="4" name="Picture 3"/>
          <p:cNvPicPr>
            <a:picLocks noChangeAspect="1"/>
          </p:cNvPicPr>
          <p:nvPr/>
        </p:nvPicPr>
        <p:blipFill>
          <a:blip r:embed="rId7"/>
          <a:stretch>
            <a:fillRect/>
          </a:stretch>
        </p:blipFill>
        <p:spPr>
          <a:xfrm>
            <a:off x="2966694" y="4586646"/>
            <a:ext cx="1685925" cy="666750"/>
          </a:xfrm>
          <a:prstGeom prst="rect">
            <a:avLst/>
          </a:prstGeom>
        </p:spPr>
      </p:pic>
    </p:spTree>
    <p:extLst>
      <p:ext uri="{BB962C8B-B14F-4D97-AF65-F5344CB8AC3E}">
        <p14:creationId xmlns:p14="http://schemas.microsoft.com/office/powerpoint/2010/main" val="272436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214810" y="298458"/>
            <a:ext cx="949299" cy="369332"/>
          </a:xfrm>
          <a:prstGeom prst="rect">
            <a:avLst/>
          </a:prstGeom>
          <a:noFill/>
        </p:spPr>
        <p:txBody>
          <a:bodyPr wrap="none" rtlCol="0">
            <a:spAutoFit/>
          </a:bodyPr>
          <a:lstStyle/>
          <a:p>
            <a:r>
              <a:rPr lang="en-US" dirty="0"/>
              <a:t>5/11/20</a:t>
            </a:r>
          </a:p>
        </p:txBody>
      </p:sp>
      <p:pic>
        <p:nvPicPr>
          <p:cNvPr id="2" name="Picture 1"/>
          <p:cNvPicPr>
            <a:picLocks noChangeAspect="1"/>
          </p:cNvPicPr>
          <p:nvPr/>
        </p:nvPicPr>
        <p:blipFill>
          <a:blip r:embed="rId2"/>
          <a:stretch>
            <a:fillRect/>
          </a:stretch>
        </p:blipFill>
        <p:spPr>
          <a:xfrm>
            <a:off x="214810" y="1524359"/>
            <a:ext cx="2276475" cy="876300"/>
          </a:xfrm>
          <a:prstGeom prst="rect">
            <a:avLst/>
          </a:prstGeom>
        </p:spPr>
      </p:pic>
      <p:sp>
        <p:nvSpPr>
          <p:cNvPr id="13" name="Rectangle 12"/>
          <p:cNvSpPr/>
          <p:nvPr/>
        </p:nvSpPr>
        <p:spPr>
          <a:xfrm>
            <a:off x="-1" y="508648"/>
            <a:ext cx="9144001" cy="923330"/>
          </a:xfrm>
          <a:prstGeom prst="rect">
            <a:avLst/>
          </a:prstGeom>
        </p:spPr>
        <p:txBody>
          <a:bodyPr wrap="square">
            <a:spAutoFit/>
          </a:bodyPr>
          <a:lstStyle/>
          <a:p>
            <a:r>
              <a:rPr lang="en-US" dirty="0"/>
              <a:t>1514   1515   1516   1517   1518   3228   3229   3230   3231   3232   3233   3234   3235   9122   9123   9124   9125   9126   9127   9128   9129   9130   9131   H2O </a:t>
            </a:r>
          </a:p>
          <a:p>
            <a:r>
              <a:rPr lang="en-US" dirty="0"/>
              <a:t>MER 287bp Int. 180bp</a:t>
            </a:r>
          </a:p>
        </p:txBody>
      </p:sp>
    </p:spTree>
    <p:extLst>
      <p:ext uri="{BB962C8B-B14F-4D97-AF65-F5344CB8AC3E}">
        <p14:creationId xmlns:p14="http://schemas.microsoft.com/office/powerpoint/2010/main" val="426732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4252" y="1513658"/>
            <a:ext cx="3719090" cy="530327"/>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5/25/20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2655"/>
            <a:ext cx="9144000" cy="1477328"/>
          </a:xfrm>
          <a:prstGeom prst="rect">
            <a:avLst/>
          </a:prstGeom>
        </p:spPr>
        <p:txBody>
          <a:bodyPr wrap="square">
            <a:spAutoFit/>
          </a:bodyPr>
          <a:lstStyle/>
          <a:p>
            <a:r>
              <a:rPr lang="en-US" dirty="0"/>
              <a:t>1267   1276   1333   1336   1519   1520   1521   1522   1523   1524   1525   1526   1527   1528   1529   1530   1531   1532   1533   1534   1535   1536   1537   1538   1539   1540   1541   1542   1543   1544   1545   1546   1547   1548   1549   1550   1551   1552   1553   1554   1555   1556   1557   1558   1559   1560   1561   1562   1563   H2O </a:t>
            </a:r>
          </a:p>
          <a:p>
            <a:r>
              <a:rPr lang="en-US" dirty="0"/>
              <a:t>F2R WT-410bp flox-450bp</a:t>
            </a:r>
          </a:p>
        </p:txBody>
      </p:sp>
      <p:pic>
        <p:nvPicPr>
          <p:cNvPr id="3" name="Picture 2"/>
          <p:cNvPicPr>
            <a:picLocks noChangeAspect="1"/>
          </p:cNvPicPr>
          <p:nvPr/>
        </p:nvPicPr>
        <p:blipFill>
          <a:blip r:embed="rId3"/>
          <a:stretch>
            <a:fillRect/>
          </a:stretch>
        </p:blipFill>
        <p:spPr>
          <a:xfrm>
            <a:off x="334990" y="1462728"/>
            <a:ext cx="3821076" cy="577921"/>
          </a:xfrm>
          <a:prstGeom prst="rect">
            <a:avLst/>
          </a:prstGeom>
        </p:spPr>
      </p:pic>
      <p:pic>
        <p:nvPicPr>
          <p:cNvPr id="5" name="Picture 4"/>
          <p:cNvPicPr>
            <a:picLocks noChangeAspect="1"/>
          </p:cNvPicPr>
          <p:nvPr/>
        </p:nvPicPr>
        <p:blipFill>
          <a:blip r:embed="rId4"/>
          <a:stretch>
            <a:fillRect/>
          </a:stretch>
        </p:blipFill>
        <p:spPr>
          <a:xfrm>
            <a:off x="106377" y="3543638"/>
            <a:ext cx="3827875" cy="564323"/>
          </a:xfrm>
          <a:prstGeom prst="rect">
            <a:avLst/>
          </a:prstGeom>
        </p:spPr>
      </p:pic>
      <p:pic>
        <p:nvPicPr>
          <p:cNvPr id="12" name="Picture 11"/>
          <p:cNvPicPr>
            <a:picLocks noChangeAspect="1"/>
          </p:cNvPicPr>
          <p:nvPr/>
        </p:nvPicPr>
        <p:blipFill>
          <a:blip r:embed="rId5"/>
          <a:stretch>
            <a:fillRect/>
          </a:stretch>
        </p:blipFill>
        <p:spPr>
          <a:xfrm>
            <a:off x="3899748" y="3635674"/>
            <a:ext cx="2706029" cy="523528"/>
          </a:xfrm>
          <a:prstGeom prst="rect">
            <a:avLst/>
          </a:prstGeom>
        </p:spPr>
      </p:pic>
      <p:pic>
        <p:nvPicPr>
          <p:cNvPr id="13" name="Picture 12"/>
          <p:cNvPicPr>
            <a:picLocks noChangeAspect="1"/>
          </p:cNvPicPr>
          <p:nvPr/>
        </p:nvPicPr>
        <p:blipFill>
          <a:blip r:embed="rId6"/>
          <a:stretch>
            <a:fillRect/>
          </a:stretch>
        </p:blipFill>
        <p:spPr>
          <a:xfrm>
            <a:off x="2835814" y="4696201"/>
            <a:ext cx="3753085" cy="469136"/>
          </a:xfrm>
          <a:prstGeom prst="rect">
            <a:avLst/>
          </a:prstGeom>
        </p:spPr>
      </p:pic>
      <p:pic>
        <p:nvPicPr>
          <p:cNvPr id="14" name="Picture 13"/>
          <p:cNvPicPr>
            <a:picLocks noChangeAspect="1"/>
          </p:cNvPicPr>
          <p:nvPr/>
        </p:nvPicPr>
        <p:blipFill>
          <a:blip r:embed="rId7"/>
          <a:stretch>
            <a:fillRect/>
          </a:stretch>
        </p:blipFill>
        <p:spPr>
          <a:xfrm>
            <a:off x="106377" y="2483478"/>
            <a:ext cx="7519769" cy="373949"/>
          </a:xfrm>
          <a:prstGeom prst="rect">
            <a:avLst/>
          </a:prstGeom>
        </p:spPr>
      </p:pic>
      <p:pic>
        <p:nvPicPr>
          <p:cNvPr id="15" name="Picture 14"/>
          <p:cNvPicPr>
            <a:picLocks noChangeAspect="1"/>
          </p:cNvPicPr>
          <p:nvPr/>
        </p:nvPicPr>
        <p:blipFill rotWithShape="1">
          <a:blip r:embed="rId8"/>
          <a:srcRect r="43512"/>
          <a:stretch/>
        </p:blipFill>
        <p:spPr>
          <a:xfrm>
            <a:off x="2818934" y="5169590"/>
            <a:ext cx="3786843" cy="448738"/>
          </a:xfrm>
          <a:prstGeom prst="rect">
            <a:avLst/>
          </a:prstGeom>
        </p:spPr>
      </p:pic>
      <p:pic>
        <p:nvPicPr>
          <p:cNvPr id="16" name="Picture 15"/>
          <p:cNvPicPr>
            <a:picLocks noChangeAspect="1"/>
          </p:cNvPicPr>
          <p:nvPr/>
        </p:nvPicPr>
        <p:blipFill>
          <a:blip r:embed="rId9"/>
          <a:stretch>
            <a:fillRect/>
          </a:stretch>
        </p:blipFill>
        <p:spPr>
          <a:xfrm>
            <a:off x="106377" y="2844718"/>
            <a:ext cx="7499372" cy="455538"/>
          </a:xfrm>
          <a:prstGeom prst="rect">
            <a:avLst/>
          </a:prstGeom>
        </p:spPr>
      </p:pic>
      <p:pic>
        <p:nvPicPr>
          <p:cNvPr id="17" name="Picture 16"/>
          <p:cNvPicPr>
            <a:picLocks noChangeAspect="1"/>
          </p:cNvPicPr>
          <p:nvPr/>
        </p:nvPicPr>
        <p:blipFill>
          <a:blip r:embed="rId10"/>
          <a:stretch>
            <a:fillRect/>
          </a:stretch>
        </p:blipFill>
        <p:spPr>
          <a:xfrm>
            <a:off x="99578" y="2004846"/>
            <a:ext cx="7506171" cy="482734"/>
          </a:xfrm>
          <a:prstGeom prst="rect">
            <a:avLst/>
          </a:prstGeom>
        </p:spPr>
      </p:pic>
      <p:pic>
        <p:nvPicPr>
          <p:cNvPr id="18" name="Picture 17"/>
          <p:cNvPicPr>
            <a:picLocks noChangeAspect="1"/>
          </p:cNvPicPr>
          <p:nvPr/>
        </p:nvPicPr>
        <p:blipFill rotWithShape="1">
          <a:blip r:embed="rId11"/>
          <a:srcRect r="45650"/>
          <a:stretch/>
        </p:blipFill>
        <p:spPr>
          <a:xfrm>
            <a:off x="2865148" y="4125073"/>
            <a:ext cx="3484676" cy="564323"/>
          </a:xfrm>
          <a:prstGeom prst="rect">
            <a:avLst/>
          </a:prstGeom>
        </p:spPr>
      </p:pic>
    </p:spTree>
    <p:extLst>
      <p:ext uri="{BB962C8B-B14F-4D97-AF65-F5344CB8AC3E}">
        <p14:creationId xmlns:p14="http://schemas.microsoft.com/office/powerpoint/2010/main" val="160897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50325"/>
          <a:stretch/>
        </p:blipFill>
        <p:spPr>
          <a:xfrm>
            <a:off x="508689" y="3084179"/>
            <a:ext cx="5417569" cy="714375"/>
          </a:xfrm>
          <a:prstGeom prst="rect">
            <a:avLst/>
          </a:prstGeom>
        </p:spPr>
      </p:pic>
      <p:pic>
        <p:nvPicPr>
          <p:cNvPr id="14" name="Picture 13"/>
          <p:cNvPicPr>
            <a:picLocks noChangeAspect="1"/>
          </p:cNvPicPr>
          <p:nvPr/>
        </p:nvPicPr>
        <p:blipFill rotWithShape="1">
          <a:blip r:embed="rId3"/>
          <a:srcRect r="47943"/>
          <a:stretch/>
        </p:blipFill>
        <p:spPr>
          <a:xfrm>
            <a:off x="508689" y="2422429"/>
            <a:ext cx="5503833" cy="704850"/>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5/27/20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48574"/>
            <a:ext cx="9144000" cy="646331"/>
          </a:xfrm>
          <a:prstGeom prst="rect">
            <a:avLst/>
          </a:prstGeom>
        </p:spPr>
        <p:txBody>
          <a:bodyPr wrap="square">
            <a:spAutoFit/>
          </a:bodyPr>
          <a:lstStyle/>
          <a:p>
            <a:r>
              <a:rPr lang="en-US" dirty="0"/>
              <a:t>1564   1565   1566   1567   1568   1569   1570   1571   1572   1573   1574   1575   1576   H2O </a:t>
            </a:r>
          </a:p>
          <a:p>
            <a:r>
              <a:rPr lang="en-US" dirty="0"/>
              <a:t>ASM WT~270bp KO~520bp</a:t>
            </a:r>
          </a:p>
        </p:txBody>
      </p:sp>
      <p:pic>
        <p:nvPicPr>
          <p:cNvPr id="4" name="Picture 3"/>
          <p:cNvPicPr>
            <a:picLocks noChangeAspect="1"/>
          </p:cNvPicPr>
          <p:nvPr/>
        </p:nvPicPr>
        <p:blipFill rotWithShape="1">
          <a:blip r:embed="rId4"/>
          <a:srcRect r="50714"/>
          <a:stretch/>
        </p:blipFill>
        <p:spPr>
          <a:xfrm>
            <a:off x="508689" y="1795990"/>
            <a:ext cx="5365811" cy="762000"/>
          </a:xfrm>
          <a:prstGeom prst="rect">
            <a:avLst/>
          </a:prstGeom>
        </p:spPr>
      </p:pic>
      <p:pic>
        <p:nvPicPr>
          <p:cNvPr id="5" name="Picture 4"/>
          <p:cNvPicPr>
            <a:picLocks noChangeAspect="1"/>
          </p:cNvPicPr>
          <p:nvPr/>
        </p:nvPicPr>
        <p:blipFill>
          <a:blip r:embed="rId5"/>
          <a:stretch>
            <a:fillRect/>
          </a:stretch>
        </p:blipFill>
        <p:spPr>
          <a:xfrm>
            <a:off x="508689" y="1051436"/>
            <a:ext cx="5715000" cy="819150"/>
          </a:xfrm>
          <a:prstGeom prst="rect">
            <a:avLst/>
          </a:prstGeom>
        </p:spPr>
      </p:pic>
      <p:pic>
        <p:nvPicPr>
          <p:cNvPr id="12" name="Picture 11"/>
          <p:cNvPicPr>
            <a:picLocks noChangeAspect="1"/>
          </p:cNvPicPr>
          <p:nvPr/>
        </p:nvPicPr>
        <p:blipFill>
          <a:blip r:embed="rId6"/>
          <a:stretch>
            <a:fillRect/>
          </a:stretch>
        </p:blipFill>
        <p:spPr>
          <a:xfrm>
            <a:off x="1259456" y="4616207"/>
            <a:ext cx="6362700" cy="819150"/>
          </a:xfrm>
          <a:prstGeom prst="rect">
            <a:avLst/>
          </a:prstGeom>
        </p:spPr>
      </p:pic>
      <p:sp>
        <p:nvSpPr>
          <p:cNvPr id="15" name="Rectangle 14"/>
          <p:cNvSpPr/>
          <p:nvPr/>
        </p:nvSpPr>
        <p:spPr>
          <a:xfrm>
            <a:off x="62410" y="3880812"/>
            <a:ext cx="6512855" cy="646331"/>
          </a:xfrm>
          <a:prstGeom prst="rect">
            <a:avLst/>
          </a:prstGeom>
        </p:spPr>
        <p:txBody>
          <a:bodyPr wrap="square">
            <a:spAutoFit/>
          </a:bodyPr>
          <a:lstStyle/>
          <a:p>
            <a:r>
              <a:rPr lang="en-US" dirty="0"/>
              <a:t>2622   2623   2624   2625   2626   2627   2628   2629   2630   2631   </a:t>
            </a:r>
          </a:p>
          <a:p>
            <a:r>
              <a:rPr lang="en-US" dirty="0"/>
              <a:t>Tie2-Cre 250bp Int. 324bp</a:t>
            </a:r>
          </a:p>
        </p:txBody>
      </p:sp>
      <p:pic>
        <p:nvPicPr>
          <p:cNvPr id="17" name="Picture 16"/>
          <p:cNvPicPr>
            <a:picLocks noChangeAspect="1"/>
          </p:cNvPicPr>
          <p:nvPr/>
        </p:nvPicPr>
        <p:blipFill>
          <a:blip r:embed="rId7"/>
          <a:stretch>
            <a:fillRect/>
          </a:stretch>
        </p:blipFill>
        <p:spPr>
          <a:xfrm>
            <a:off x="1568120" y="5442787"/>
            <a:ext cx="3057525" cy="781050"/>
          </a:xfrm>
          <a:prstGeom prst="rect">
            <a:avLst/>
          </a:prstGeom>
        </p:spPr>
      </p:pic>
      <p:pic>
        <p:nvPicPr>
          <p:cNvPr id="18" name="Picture 17"/>
          <p:cNvPicPr>
            <a:picLocks noChangeAspect="1"/>
          </p:cNvPicPr>
          <p:nvPr/>
        </p:nvPicPr>
        <p:blipFill>
          <a:blip r:embed="rId8"/>
          <a:stretch>
            <a:fillRect/>
          </a:stretch>
        </p:blipFill>
        <p:spPr>
          <a:xfrm>
            <a:off x="4566787" y="5467360"/>
            <a:ext cx="1133475" cy="904875"/>
          </a:xfrm>
          <a:prstGeom prst="rect">
            <a:avLst/>
          </a:prstGeom>
        </p:spPr>
      </p:pic>
    </p:spTree>
    <p:extLst>
      <p:ext uri="{BB962C8B-B14F-4D97-AF65-F5344CB8AC3E}">
        <p14:creationId xmlns:p14="http://schemas.microsoft.com/office/powerpoint/2010/main" val="3880481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a:t>6/5/20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48574"/>
            <a:ext cx="9144000" cy="923330"/>
          </a:xfrm>
          <a:prstGeom prst="rect">
            <a:avLst/>
          </a:prstGeom>
        </p:spPr>
        <p:txBody>
          <a:bodyPr wrap="square">
            <a:spAutoFit/>
          </a:bodyPr>
          <a:lstStyle/>
          <a:p>
            <a:r>
              <a:rPr lang="en-US" dirty="0"/>
              <a:t>1577   1578   1579   1580   1581   1582   1583   1584   1585   1586   1587   1588   1589   1590   H2O </a:t>
            </a:r>
          </a:p>
          <a:p>
            <a:r>
              <a:rPr lang="en-US" dirty="0"/>
              <a:t>ASM WT~270bp KO~520bp</a:t>
            </a:r>
          </a:p>
        </p:txBody>
      </p:sp>
      <p:pic>
        <p:nvPicPr>
          <p:cNvPr id="3" name="Picture 2"/>
          <p:cNvPicPr>
            <a:picLocks noChangeAspect="1"/>
          </p:cNvPicPr>
          <p:nvPr/>
        </p:nvPicPr>
        <p:blipFill>
          <a:blip r:embed="rId2"/>
          <a:stretch>
            <a:fillRect/>
          </a:stretch>
        </p:blipFill>
        <p:spPr>
          <a:xfrm>
            <a:off x="179540" y="4423407"/>
            <a:ext cx="4057650" cy="657225"/>
          </a:xfrm>
          <a:prstGeom prst="rect">
            <a:avLst/>
          </a:prstGeom>
        </p:spPr>
      </p:pic>
      <p:sp>
        <p:nvSpPr>
          <p:cNvPr id="4" name="Rectangle 3"/>
          <p:cNvSpPr/>
          <p:nvPr/>
        </p:nvSpPr>
        <p:spPr>
          <a:xfrm>
            <a:off x="-60382" y="5126800"/>
            <a:ext cx="5693434" cy="646331"/>
          </a:xfrm>
          <a:prstGeom prst="rect">
            <a:avLst/>
          </a:prstGeom>
        </p:spPr>
        <p:txBody>
          <a:bodyPr wrap="square">
            <a:spAutoFit/>
          </a:bodyPr>
          <a:lstStyle/>
          <a:p>
            <a:r>
              <a:rPr lang="en-US" dirty="0"/>
              <a:t>2633   2634   2635   2636   2637   2638   2639   2640   H2O  </a:t>
            </a:r>
          </a:p>
          <a:p>
            <a:r>
              <a:rPr lang="en-US" dirty="0"/>
              <a:t>Nlrp3 WT~248bp KO~430bp</a:t>
            </a:r>
          </a:p>
        </p:txBody>
      </p:sp>
      <p:pic>
        <p:nvPicPr>
          <p:cNvPr id="5" name="Picture 4"/>
          <p:cNvPicPr>
            <a:picLocks noChangeAspect="1"/>
          </p:cNvPicPr>
          <p:nvPr/>
        </p:nvPicPr>
        <p:blipFill>
          <a:blip r:embed="rId3"/>
          <a:stretch>
            <a:fillRect/>
          </a:stretch>
        </p:blipFill>
        <p:spPr>
          <a:xfrm>
            <a:off x="530887" y="3536963"/>
            <a:ext cx="5753100" cy="647700"/>
          </a:xfrm>
          <a:prstGeom prst="rect">
            <a:avLst/>
          </a:prstGeom>
        </p:spPr>
      </p:pic>
      <p:pic>
        <p:nvPicPr>
          <p:cNvPr id="12" name="Picture 11"/>
          <p:cNvPicPr>
            <a:picLocks noChangeAspect="1"/>
          </p:cNvPicPr>
          <p:nvPr/>
        </p:nvPicPr>
        <p:blipFill>
          <a:blip r:embed="rId4"/>
          <a:stretch>
            <a:fillRect/>
          </a:stretch>
        </p:blipFill>
        <p:spPr>
          <a:xfrm>
            <a:off x="265801" y="2097424"/>
            <a:ext cx="5876925" cy="809625"/>
          </a:xfrm>
          <a:prstGeom prst="rect">
            <a:avLst/>
          </a:prstGeom>
        </p:spPr>
      </p:pic>
      <p:pic>
        <p:nvPicPr>
          <p:cNvPr id="13" name="Picture 12"/>
          <p:cNvPicPr>
            <a:picLocks noChangeAspect="1"/>
          </p:cNvPicPr>
          <p:nvPr/>
        </p:nvPicPr>
        <p:blipFill>
          <a:blip r:embed="rId5"/>
          <a:stretch>
            <a:fillRect/>
          </a:stretch>
        </p:blipFill>
        <p:spPr>
          <a:xfrm>
            <a:off x="570600" y="1329009"/>
            <a:ext cx="5267325" cy="904875"/>
          </a:xfrm>
          <a:prstGeom prst="rect">
            <a:avLst/>
          </a:prstGeom>
        </p:spPr>
      </p:pic>
      <p:pic>
        <p:nvPicPr>
          <p:cNvPr id="14" name="Picture 13"/>
          <p:cNvPicPr>
            <a:picLocks noChangeAspect="1"/>
          </p:cNvPicPr>
          <p:nvPr/>
        </p:nvPicPr>
        <p:blipFill>
          <a:blip r:embed="rId6"/>
          <a:stretch>
            <a:fillRect/>
          </a:stretch>
        </p:blipFill>
        <p:spPr>
          <a:xfrm>
            <a:off x="527470" y="2873851"/>
            <a:ext cx="5314950" cy="600075"/>
          </a:xfrm>
          <a:prstGeom prst="rect">
            <a:avLst/>
          </a:prstGeom>
        </p:spPr>
      </p:pic>
    </p:spTree>
    <p:extLst>
      <p:ext uri="{BB962C8B-B14F-4D97-AF65-F5344CB8AC3E}">
        <p14:creationId xmlns:p14="http://schemas.microsoft.com/office/powerpoint/2010/main" val="133415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607305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0" y="3587870"/>
            <a:ext cx="4570225" cy="717510"/>
          </a:xfrm>
          <a:prstGeom prst="rect">
            <a:avLst/>
          </a:prstGeom>
        </p:spPr>
      </p:pic>
      <p:pic>
        <p:nvPicPr>
          <p:cNvPr id="19" name="Picture 18"/>
          <p:cNvPicPr>
            <a:picLocks noChangeAspect="1"/>
          </p:cNvPicPr>
          <p:nvPr/>
        </p:nvPicPr>
        <p:blipFill>
          <a:blip r:embed="rId3"/>
          <a:stretch>
            <a:fillRect/>
          </a:stretch>
        </p:blipFill>
        <p:spPr>
          <a:xfrm>
            <a:off x="4392912" y="2116180"/>
            <a:ext cx="4531230" cy="631721"/>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6/23/20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14068"/>
            <a:ext cx="9144000" cy="1477328"/>
          </a:xfrm>
          <a:prstGeom prst="rect">
            <a:avLst/>
          </a:prstGeom>
        </p:spPr>
        <p:txBody>
          <a:bodyPr wrap="square">
            <a:spAutoFit/>
          </a:bodyPr>
          <a:lstStyle/>
          <a:p>
            <a:r>
              <a:rPr lang="en-US" dirty="0"/>
              <a:t>1591   1592   1593   1594   1595   1596   1597   1598   1599   1600   1601   1602   1603   1604   1605   1606   1607   1608   1609   1610   1611   1612   1613   1614   1615   1616   1617   1618   1619   1620   1621   1622   1623   1624   1625   1626   1627   1628   1629   1630   1631   1632   1633   1634   1635   1636   1637   1638   H2O </a:t>
            </a:r>
          </a:p>
          <a:p>
            <a:r>
              <a:rPr lang="en-US" dirty="0"/>
              <a:t>ASM WT~270bp KO~520bp</a:t>
            </a:r>
          </a:p>
        </p:txBody>
      </p:sp>
      <p:pic>
        <p:nvPicPr>
          <p:cNvPr id="3" name="Picture 2"/>
          <p:cNvPicPr>
            <a:picLocks noChangeAspect="1"/>
          </p:cNvPicPr>
          <p:nvPr/>
        </p:nvPicPr>
        <p:blipFill rotWithShape="1">
          <a:blip r:embed="rId4"/>
          <a:srcRect l="7910"/>
          <a:stretch/>
        </p:blipFill>
        <p:spPr>
          <a:xfrm>
            <a:off x="4213770" y="3581945"/>
            <a:ext cx="3109178" cy="723435"/>
          </a:xfrm>
          <a:prstGeom prst="rect">
            <a:avLst/>
          </a:prstGeom>
        </p:spPr>
      </p:pic>
      <p:pic>
        <p:nvPicPr>
          <p:cNvPr id="4" name="Picture 3"/>
          <p:cNvPicPr>
            <a:picLocks noChangeAspect="1"/>
          </p:cNvPicPr>
          <p:nvPr/>
        </p:nvPicPr>
        <p:blipFill>
          <a:blip r:embed="rId5"/>
          <a:stretch>
            <a:fillRect/>
          </a:stretch>
        </p:blipFill>
        <p:spPr>
          <a:xfrm>
            <a:off x="-45489" y="2652003"/>
            <a:ext cx="8992269" cy="545931"/>
          </a:xfrm>
          <a:prstGeom prst="rect">
            <a:avLst/>
          </a:prstGeom>
        </p:spPr>
      </p:pic>
      <p:pic>
        <p:nvPicPr>
          <p:cNvPr id="12" name="Picture 11"/>
          <p:cNvPicPr>
            <a:picLocks noChangeAspect="1"/>
          </p:cNvPicPr>
          <p:nvPr/>
        </p:nvPicPr>
        <p:blipFill>
          <a:blip r:embed="rId6"/>
          <a:stretch>
            <a:fillRect/>
          </a:stretch>
        </p:blipFill>
        <p:spPr>
          <a:xfrm>
            <a:off x="558392" y="4868527"/>
            <a:ext cx="8796722" cy="445209"/>
          </a:xfrm>
          <a:prstGeom prst="rect">
            <a:avLst/>
          </a:prstGeom>
        </p:spPr>
      </p:pic>
      <p:pic>
        <p:nvPicPr>
          <p:cNvPr id="13" name="Picture 12"/>
          <p:cNvPicPr>
            <a:picLocks noChangeAspect="1"/>
          </p:cNvPicPr>
          <p:nvPr/>
        </p:nvPicPr>
        <p:blipFill>
          <a:blip r:embed="rId7"/>
          <a:stretch>
            <a:fillRect/>
          </a:stretch>
        </p:blipFill>
        <p:spPr>
          <a:xfrm>
            <a:off x="558391" y="4285891"/>
            <a:ext cx="8796722" cy="565558"/>
          </a:xfrm>
          <a:prstGeom prst="rect">
            <a:avLst/>
          </a:prstGeom>
        </p:spPr>
      </p:pic>
      <p:pic>
        <p:nvPicPr>
          <p:cNvPr id="14" name="Picture 13"/>
          <p:cNvPicPr>
            <a:picLocks noChangeAspect="1"/>
          </p:cNvPicPr>
          <p:nvPr/>
        </p:nvPicPr>
        <p:blipFill>
          <a:blip r:embed="rId8"/>
          <a:stretch>
            <a:fillRect/>
          </a:stretch>
        </p:blipFill>
        <p:spPr>
          <a:xfrm>
            <a:off x="-21332" y="3146090"/>
            <a:ext cx="8945474" cy="506936"/>
          </a:xfrm>
          <a:prstGeom prst="rect">
            <a:avLst/>
          </a:prstGeom>
        </p:spPr>
      </p:pic>
      <p:pic>
        <p:nvPicPr>
          <p:cNvPr id="15" name="Picture 14"/>
          <p:cNvPicPr>
            <a:picLocks noChangeAspect="1"/>
          </p:cNvPicPr>
          <p:nvPr/>
        </p:nvPicPr>
        <p:blipFill>
          <a:blip r:embed="rId9"/>
          <a:stretch>
            <a:fillRect/>
          </a:stretch>
        </p:blipFill>
        <p:spPr>
          <a:xfrm>
            <a:off x="0" y="1518970"/>
            <a:ext cx="7978396" cy="655118"/>
          </a:xfrm>
          <a:prstGeom prst="rect">
            <a:avLst/>
          </a:prstGeom>
        </p:spPr>
      </p:pic>
      <p:pic>
        <p:nvPicPr>
          <p:cNvPr id="16" name="Picture 15"/>
          <p:cNvPicPr>
            <a:picLocks noChangeAspect="1"/>
          </p:cNvPicPr>
          <p:nvPr/>
        </p:nvPicPr>
        <p:blipFill>
          <a:blip r:embed="rId10"/>
          <a:stretch>
            <a:fillRect/>
          </a:stretch>
        </p:blipFill>
        <p:spPr>
          <a:xfrm>
            <a:off x="558391" y="5321584"/>
            <a:ext cx="9098647" cy="509339"/>
          </a:xfrm>
          <a:prstGeom prst="rect">
            <a:avLst/>
          </a:prstGeom>
        </p:spPr>
      </p:pic>
      <p:pic>
        <p:nvPicPr>
          <p:cNvPr id="18" name="Picture 17"/>
          <p:cNvPicPr>
            <a:picLocks noChangeAspect="1"/>
          </p:cNvPicPr>
          <p:nvPr/>
        </p:nvPicPr>
        <p:blipFill>
          <a:blip r:embed="rId11"/>
          <a:stretch>
            <a:fillRect/>
          </a:stretch>
        </p:blipFill>
        <p:spPr>
          <a:xfrm>
            <a:off x="0" y="2143835"/>
            <a:ext cx="4570225" cy="561529"/>
          </a:xfrm>
          <a:prstGeom prst="rect">
            <a:avLst/>
          </a:prstGeom>
        </p:spPr>
      </p:pic>
    </p:spTree>
    <p:extLst>
      <p:ext uri="{BB962C8B-B14F-4D97-AF65-F5344CB8AC3E}">
        <p14:creationId xmlns:p14="http://schemas.microsoft.com/office/powerpoint/2010/main" val="3063132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6/27/20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356032"/>
            <a:ext cx="4572000" cy="646331"/>
          </a:xfrm>
          <a:prstGeom prst="rect">
            <a:avLst/>
          </a:prstGeom>
        </p:spPr>
        <p:txBody>
          <a:bodyPr>
            <a:spAutoFit/>
          </a:bodyPr>
          <a:lstStyle/>
          <a:p>
            <a:r>
              <a:rPr lang="en-US" dirty="0"/>
              <a:t>2640   2641   2642   H2O</a:t>
            </a:r>
          </a:p>
          <a:p>
            <a:r>
              <a:rPr lang="en-US" dirty="0"/>
              <a:t>Nlrp3 WT~248bp KO~430bp</a:t>
            </a:r>
          </a:p>
        </p:txBody>
      </p:sp>
      <p:pic>
        <p:nvPicPr>
          <p:cNvPr id="3" name="Picture 2"/>
          <p:cNvPicPr>
            <a:picLocks noChangeAspect="1"/>
          </p:cNvPicPr>
          <p:nvPr/>
        </p:nvPicPr>
        <p:blipFill>
          <a:blip r:embed="rId2"/>
          <a:stretch>
            <a:fillRect/>
          </a:stretch>
        </p:blipFill>
        <p:spPr>
          <a:xfrm>
            <a:off x="3571875" y="4489257"/>
            <a:ext cx="2000250" cy="1228725"/>
          </a:xfrm>
          <a:prstGeom prst="rect">
            <a:avLst/>
          </a:prstGeom>
        </p:spPr>
      </p:pic>
      <p:pic>
        <p:nvPicPr>
          <p:cNvPr id="4" name="Picture 3"/>
          <p:cNvPicPr>
            <a:picLocks noChangeAspect="1"/>
          </p:cNvPicPr>
          <p:nvPr/>
        </p:nvPicPr>
        <p:blipFill>
          <a:blip r:embed="rId3"/>
          <a:stretch>
            <a:fillRect/>
          </a:stretch>
        </p:blipFill>
        <p:spPr>
          <a:xfrm>
            <a:off x="2695394" y="2065005"/>
            <a:ext cx="3524250" cy="866775"/>
          </a:xfrm>
          <a:prstGeom prst="rect">
            <a:avLst/>
          </a:prstGeom>
        </p:spPr>
      </p:pic>
      <p:pic>
        <p:nvPicPr>
          <p:cNvPr id="5" name="Picture 4"/>
          <p:cNvPicPr>
            <a:picLocks noChangeAspect="1"/>
          </p:cNvPicPr>
          <p:nvPr/>
        </p:nvPicPr>
        <p:blipFill>
          <a:blip r:embed="rId4"/>
          <a:stretch>
            <a:fillRect/>
          </a:stretch>
        </p:blipFill>
        <p:spPr>
          <a:xfrm>
            <a:off x="2443970" y="2931780"/>
            <a:ext cx="5562600" cy="790575"/>
          </a:xfrm>
          <a:prstGeom prst="rect">
            <a:avLst/>
          </a:prstGeom>
        </p:spPr>
      </p:pic>
      <p:sp>
        <p:nvSpPr>
          <p:cNvPr id="12" name="Rectangle 11"/>
          <p:cNvSpPr/>
          <p:nvPr/>
        </p:nvSpPr>
        <p:spPr>
          <a:xfrm>
            <a:off x="0" y="353808"/>
            <a:ext cx="6185140" cy="646331"/>
          </a:xfrm>
          <a:prstGeom prst="rect">
            <a:avLst/>
          </a:prstGeom>
        </p:spPr>
        <p:txBody>
          <a:bodyPr wrap="square">
            <a:spAutoFit/>
          </a:bodyPr>
          <a:lstStyle/>
          <a:p>
            <a:r>
              <a:rPr lang="en-US" dirty="0"/>
              <a:t>1639   1640   1641   1642   1643   1644   1645   1646   H2O </a:t>
            </a:r>
          </a:p>
          <a:p>
            <a:r>
              <a:rPr lang="en-US" dirty="0"/>
              <a:t>ASM WT~270bp KO~520bp</a:t>
            </a:r>
          </a:p>
        </p:txBody>
      </p:sp>
      <p:pic>
        <p:nvPicPr>
          <p:cNvPr id="13" name="Picture 12"/>
          <p:cNvPicPr>
            <a:picLocks noChangeAspect="1"/>
          </p:cNvPicPr>
          <p:nvPr/>
        </p:nvPicPr>
        <p:blipFill>
          <a:blip r:embed="rId5"/>
          <a:stretch>
            <a:fillRect/>
          </a:stretch>
        </p:blipFill>
        <p:spPr>
          <a:xfrm>
            <a:off x="187984" y="1012353"/>
            <a:ext cx="3695700" cy="1152525"/>
          </a:xfrm>
          <a:prstGeom prst="rect">
            <a:avLst/>
          </a:prstGeom>
        </p:spPr>
      </p:pic>
      <p:pic>
        <p:nvPicPr>
          <p:cNvPr id="14" name="Picture 13"/>
          <p:cNvPicPr>
            <a:picLocks noChangeAspect="1"/>
          </p:cNvPicPr>
          <p:nvPr/>
        </p:nvPicPr>
        <p:blipFill>
          <a:blip r:embed="rId6"/>
          <a:stretch>
            <a:fillRect/>
          </a:stretch>
        </p:blipFill>
        <p:spPr>
          <a:xfrm>
            <a:off x="2443970" y="3705925"/>
            <a:ext cx="7458075" cy="762000"/>
          </a:xfrm>
          <a:prstGeom prst="rect">
            <a:avLst/>
          </a:prstGeom>
        </p:spPr>
      </p:pic>
    </p:spTree>
    <p:extLst>
      <p:ext uri="{BB962C8B-B14F-4D97-AF65-F5344CB8AC3E}">
        <p14:creationId xmlns:p14="http://schemas.microsoft.com/office/powerpoint/2010/main" val="234478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7/11/20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31321"/>
            <a:ext cx="9144000" cy="1477328"/>
          </a:xfrm>
          <a:prstGeom prst="rect">
            <a:avLst/>
          </a:prstGeom>
        </p:spPr>
        <p:txBody>
          <a:bodyPr wrap="square">
            <a:spAutoFit/>
          </a:bodyPr>
          <a:lstStyle/>
          <a:p>
            <a:r>
              <a:rPr lang="en-US" dirty="0"/>
              <a:t>1615   1629   1647   1648   1649   1650   1651   1652   1653   1654   1655   1656   1657   1658   1659   1660   1661   1662   1663   1664   1665   1666   1667   1668   1669   1670   1671   1672   1673   1674   1675   1676   1677   1678   1679   1680   1681   1682   1683   1684   1685   1686   1687   1688   1689   1690    H2O </a:t>
            </a:r>
          </a:p>
          <a:p>
            <a:r>
              <a:rPr lang="en-US" dirty="0"/>
              <a:t>ASM WT~270bp KO~520bp</a:t>
            </a:r>
          </a:p>
        </p:txBody>
      </p:sp>
      <p:sp>
        <p:nvSpPr>
          <p:cNvPr id="3" name="Rectangle 2"/>
          <p:cNvSpPr/>
          <p:nvPr/>
        </p:nvSpPr>
        <p:spPr>
          <a:xfrm>
            <a:off x="0" y="5515599"/>
            <a:ext cx="4572000" cy="646331"/>
          </a:xfrm>
          <a:prstGeom prst="rect">
            <a:avLst/>
          </a:prstGeom>
        </p:spPr>
        <p:txBody>
          <a:bodyPr>
            <a:spAutoFit/>
          </a:bodyPr>
          <a:lstStyle/>
          <a:p>
            <a:r>
              <a:rPr lang="en-US" dirty="0"/>
              <a:t>2643   2644   2645   2646   2647   H2O </a:t>
            </a:r>
          </a:p>
          <a:p>
            <a:r>
              <a:rPr lang="en-US" dirty="0"/>
              <a:t>Nlrp3 WT~248bp KO~430bp</a:t>
            </a:r>
          </a:p>
        </p:txBody>
      </p:sp>
      <p:pic>
        <p:nvPicPr>
          <p:cNvPr id="4" name="Picture 3"/>
          <p:cNvPicPr>
            <a:picLocks noChangeAspect="1"/>
          </p:cNvPicPr>
          <p:nvPr/>
        </p:nvPicPr>
        <p:blipFill>
          <a:blip r:embed="rId2"/>
          <a:stretch>
            <a:fillRect/>
          </a:stretch>
        </p:blipFill>
        <p:spPr>
          <a:xfrm>
            <a:off x="3775549" y="5579468"/>
            <a:ext cx="1952391" cy="701415"/>
          </a:xfrm>
          <a:prstGeom prst="rect">
            <a:avLst/>
          </a:prstGeom>
        </p:spPr>
      </p:pic>
      <p:pic>
        <p:nvPicPr>
          <p:cNvPr id="5" name="Picture 4"/>
          <p:cNvPicPr>
            <a:picLocks noChangeAspect="1"/>
          </p:cNvPicPr>
          <p:nvPr/>
        </p:nvPicPr>
        <p:blipFill>
          <a:blip r:embed="rId3"/>
          <a:stretch>
            <a:fillRect/>
          </a:stretch>
        </p:blipFill>
        <p:spPr>
          <a:xfrm>
            <a:off x="429653" y="3222571"/>
            <a:ext cx="7965733" cy="456720"/>
          </a:xfrm>
          <a:prstGeom prst="rect">
            <a:avLst/>
          </a:prstGeom>
        </p:spPr>
      </p:pic>
      <p:pic>
        <p:nvPicPr>
          <p:cNvPr id="12" name="Picture 11"/>
          <p:cNvPicPr>
            <a:picLocks noChangeAspect="1"/>
          </p:cNvPicPr>
          <p:nvPr/>
        </p:nvPicPr>
        <p:blipFill>
          <a:blip r:embed="rId4"/>
          <a:stretch>
            <a:fillRect/>
          </a:stretch>
        </p:blipFill>
        <p:spPr>
          <a:xfrm>
            <a:off x="116567" y="5148528"/>
            <a:ext cx="8006032" cy="463436"/>
          </a:xfrm>
          <a:prstGeom prst="rect">
            <a:avLst/>
          </a:prstGeom>
        </p:spPr>
      </p:pic>
      <p:pic>
        <p:nvPicPr>
          <p:cNvPr id="14" name="Picture 13"/>
          <p:cNvPicPr>
            <a:picLocks noChangeAspect="1"/>
          </p:cNvPicPr>
          <p:nvPr/>
        </p:nvPicPr>
        <p:blipFill>
          <a:blip r:embed="rId5"/>
          <a:stretch>
            <a:fillRect/>
          </a:stretch>
        </p:blipFill>
        <p:spPr>
          <a:xfrm>
            <a:off x="651571" y="4682157"/>
            <a:ext cx="7428416" cy="443287"/>
          </a:xfrm>
          <a:prstGeom prst="rect">
            <a:avLst/>
          </a:prstGeom>
        </p:spPr>
      </p:pic>
      <p:pic>
        <p:nvPicPr>
          <p:cNvPr id="15" name="Picture 14"/>
          <p:cNvPicPr>
            <a:picLocks noChangeAspect="1"/>
          </p:cNvPicPr>
          <p:nvPr/>
        </p:nvPicPr>
        <p:blipFill>
          <a:blip r:embed="rId6"/>
          <a:stretch>
            <a:fillRect/>
          </a:stretch>
        </p:blipFill>
        <p:spPr>
          <a:xfrm>
            <a:off x="448574" y="2872742"/>
            <a:ext cx="7925434" cy="369406"/>
          </a:xfrm>
          <a:prstGeom prst="rect">
            <a:avLst/>
          </a:prstGeom>
        </p:spPr>
      </p:pic>
      <p:pic>
        <p:nvPicPr>
          <p:cNvPr id="16" name="Picture 15"/>
          <p:cNvPicPr>
            <a:picLocks noChangeAspect="1"/>
          </p:cNvPicPr>
          <p:nvPr/>
        </p:nvPicPr>
        <p:blipFill>
          <a:blip r:embed="rId7"/>
          <a:stretch>
            <a:fillRect/>
          </a:stretch>
        </p:blipFill>
        <p:spPr>
          <a:xfrm>
            <a:off x="712649" y="4181398"/>
            <a:ext cx="7858270" cy="570900"/>
          </a:xfrm>
          <a:prstGeom prst="rect">
            <a:avLst/>
          </a:prstGeom>
        </p:spPr>
      </p:pic>
      <p:pic>
        <p:nvPicPr>
          <p:cNvPr id="17" name="Picture 16"/>
          <p:cNvPicPr>
            <a:picLocks noChangeAspect="1"/>
          </p:cNvPicPr>
          <p:nvPr/>
        </p:nvPicPr>
        <p:blipFill>
          <a:blip r:embed="rId8"/>
          <a:stretch>
            <a:fillRect/>
          </a:stretch>
        </p:blipFill>
        <p:spPr>
          <a:xfrm>
            <a:off x="469952" y="2344998"/>
            <a:ext cx="3942568" cy="557467"/>
          </a:xfrm>
          <a:prstGeom prst="rect">
            <a:avLst/>
          </a:prstGeom>
        </p:spPr>
      </p:pic>
      <p:pic>
        <p:nvPicPr>
          <p:cNvPr id="18" name="Picture 17"/>
          <p:cNvPicPr>
            <a:picLocks noChangeAspect="1"/>
          </p:cNvPicPr>
          <p:nvPr/>
        </p:nvPicPr>
        <p:blipFill>
          <a:blip r:embed="rId9"/>
          <a:stretch>
            <a:fillRect/>
          </a:stretch>
        </p:blipFill>
        <p:spPr>
          <a:xfrm>
            <a:off x="4352138" y="2354043"/>
            <a:ext cx="3781372" cy="557467"/>
          </a:xfrm>
          <a:prstGeom prst="rect">
            <a:avLst/>
          </a:prstGeom>
        </p:spPr>
      </p:pic>
      <p:pic>
        <p:nvPicPr>
          <p:cNvPr id="19" name="Picture 18"/>
          <p:cNvPicPr>
            <a:picLocks noChangeAspect="1"/>
          </p:cNvPicPr>
          <p:nvPr/>
        </p:nvPicPr>
        <p:blipFill rotWithShape="1">
          <a:blip r:embed="rId10"/>
          <a:srcRect b="6984"/>
          <a:stretch/>
        </p:blipFill>
        <p:spPr>
          <a:xfrm>
            <a:off x="448574" y="1790303"/>
            <a:ext cx="6111988" cy="535099"/>
          </a:xfrm>
          <a:prstGeom prst="rect">
            <a:avLst/>
          </a:prstGeom>
        </p:spPr>
      </p:pic>
      <p:pic>
        <p:nvPicPr>
          <p:cNvPr id="21" name="Picture 20"/>
          <p:cNvPicPr>
            <a:picLocks noChangeAspect="1"/>
          </p:cNvPicPr>
          <p:nvPr/>
        </p:nvPicPr>
        <p:blipFill>
          <a:blip r:embed="rId11"/>
          <a:stretch>
            <a:fillRect/>
          </a:stretch>
        </p:blipFill>
        <p:spPr>
          <a:xfrm>
            <a:off x="6517432" y="1790303"/>
            <a:ext cx="1618669" cy="456720"/>
          </a:xfrm>
          <a:prstGeom prst="rect">
            <a:avLst/>
          </a:prstGeom>
        </p:spPr>
      </p:pic>
      <p:pic>
        <p:nvPicPr>
          <p:cNvPr id="22" name="Picture 21"/>
          <p:cNvPicPr>
            <a:picLocks noChangeAspect="1"/>
          </p:cNvPicPr>
          <p:nvPr/>
        </p:nvPicPr>
        <p:blipFill>
          <a:blip r:embed="rId12"/>
          <a:stretch>
            <a:fillRect/>
          </a:stretch>
        </p:blipFill>
        <p:spPr>
          <a:xfrm>
            <a:off x="924938" y="3694670"/>
            <a:ext cx="2115688" cy="503735"/>
          </a:xfrm>
          <a:prstGeom prst="rect">
            <a:avLst/>
          </a:prstGeom>
        </p:spPr>
      </p:pic>
      <p:pic>
        <p:nvPicPr>
          <p:cNvPr id="23" name="Picture 22"/>
          <p:cNvPicPr>
            <a:picLocks noChangeAspect="1"/>
          </p:cNvPicPr>
          <p:nvPr/>
        </p:nvPicPr>
        <p:blipFill rotWithShape="1">
          <a:blip r:embed="rId13"/>
          <a:srcRect l="7431"/>
          <a:stretch/>
        </p:blipFill>
        <p:spPr>
          <a:xfrm>
            <a:off x="3040626" y="3693322"/>
            <a:ext cx="2934590" cy="597766"/>
          </a:xfrm>
          <a:prstGeom prst="rect">
            <a:avLst/>
          </a:prstGeom>
        </p:spPr>
      </p:pic>
    </p:spTree>
    <p:extLst>
      <p:ext uri="{BB962C8B-B14F-4D97-AF65-F5344CB8AC3E}">
        <p14:creationId xmlns:p14="http://schemas.microsoft.com/office/powerpoint/2010/main" val="27097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altLang="zh-CN" dirty="0"/>
              <a:t>7/22</a:t>
            </a:r>
            <a:r>
              <a:rPr lang="en-US" dirty="0"/>
              <a:t>/20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13916"/>
            <a:ext cx="9144000" cy="646331"/>
          </a:xfrm>
          <a:prstGeom prst="rect">
            <a:avLst/>
          </a:prstGeom>
        </p:spPr>
        <p:txBody>
          <a:bodyPr wrap="square">
            <a:spAutoFit/>
          </a:bodyPr>
          <a:lstStyle/>
          <a:p>
            <a:r>
              <a:rPr lang="en-US" dirty="0"/>
              <a:t>1691   1692   1693   1694   1695   1696   1697   1698   1699   1700   1701   1702   1703   H2O </a:t>
            </a:r>
          </a:p>
          <a:p>
            <a:r>
              <a:rPr lang="en-US" dirty="0"/>
              <a:t>ASM WT~270bp KO~520bp</a:t>
            </a:r>
          </a:p>
        </p:txBody>
      </p:sp>
      <p:sp>
        <p:nvSpPr>
          <p:cNvPr id="3" name="Rectangle 2"/>
          <p:cNvSpPr/>
          <p:nvPr/>
        </p:nvSpPr>
        <p:spPr>
          <a:xfrm>
            <a:off x="200432" y="4209537"/>
            <a:ext cx="6795590" cy="646331"/>
          </a:xfrm>
          <a:prstGeom prst="rect">
            <a:avLst/>
          </a:prstGeom>
        </p:spPr>
        <p:txBody>
          <a:bodyPr wrap="square">
            <a:spAutoFit/>
          </a:bodyPr>
          <a:lstStyle/>
          <a:p>
            <a:r>
              <a:rPr lang="en-US" dirty="0"/>
              <a:t>2648   2649   2650   2651   2652   2653   2654   2655    WT     H2O</a:t>
            </a:r>
          </a:p>
          <a:p>
            <a:r>
              <a:rPr lang="en-US" dirty="0"/>
              <a:t>Nlrp3 WT~248bp KO~430bp</a:t>
            </a:r>
          </a:p>
        </p:txBody>
      </p:sp>
      <p:pic>
        <p:nvPicPr>
          <p:cNvPr id="4" name="Picture 3"/>
          <p:cNvPicPr>
            <a:picLocks noChangeAspect="1"/>
          </p:cNvPicPr>
          <p:nvPr/>
        </p:nvPicPr>
        <p:blipFill>
          <a:blip r:embed="rId2"/>
          <a:stretch>
            <a:fillRect/>
          </a:stretch>
        </p:blipFill>
        <p:spPr>
          <a:xfrm>
            <a:off x="200432" y="4855868"/>
            <a:ext cx="4124325" cy="1047750"/>
          </a:xfrm>
          <a:prstGeom prst="rect">
            <a:avLst/>
          </a:prstGeom>
        </p:spPr>
      </p:pic>
      <p:pic>
        <p:nvPicPr>
          <p:cNvPr id="5" name="Picture 4"/>
          <p:cNvPicPr>
            <a:picLocks noChangeAspect="1"/>
          </p:cNvPicPr>
          <p:nvPr/>
        </p:nvPicPr>
        <p:blipFill>
          <a:blip r:embed="rId3"/>
          <a:stretch>
            <a:fillRect/>
          </a:stretch>
        </p:blipFill>
        <p:spPr>
          <a:xfrm>
            <a:off x="1431994" y="2763371"/>
            <a:ext cx="5257800" cy="714375"/>
          </a:xfrm>
          <a:prstGeom prst="rect">
            <a:avLst/>
          </a:prstGeom>
        </p:spPr>
      </p:pic>
      <p:pic>
        <p:nvPicPr>
          <p:cNvPr id="12" name="Picture 11"/>
          <p:cNvPicPr>
            <a:picLocks noChangeAspect="1"/>
          </p:cNvPicPr>
          <p:nvPr/>
        </p:nvPicPr>
        <p:blipFill>
          <a:blip r:embed="rId4"/>
          <a:stretch>
            <a:fillRect/>
          </a:stretch>
        </p:blipFill>
        <p:spPr>
          <a:xfrm>
            <a:off x="1454138" y="993572"/>
            <a:ext cx="5314950" cy="1114425"/>
          </a:xfrm>
          <a:prstGeom prst="rect">
            <a:avLst/>
          </a:prstGeom>
        </p:spPr>
      </p:pic>
      <p:pic>
        <p:nvPicPr>
          <p:cNvPr id="13" name="Picture 12"/>
          <p:cNvPicPr>
            <a:picLocks noChangeAspect="1"/>
          </p:cNvPicPr>
          <p:nvPr/>
        </p:nvPicPr>
        <p:blipFill>
          <a:blip r:embed="rId5"/>
          <a:stretch>
            <a:fillRect/>
          </a:stretch>
        </p:blipFill>
        <p:spPr>
          <a:xfrm>
            <a:off x="1130781" y="2058738"/>
            <a:ext cx="6019800" cy="781050"/>
          </a:xfrm>
          <a:prstGeom prst="rect">
            <a:avLst/>
          </a:prstGeom>
        </p:spPr>
      </p:pic>
      <p:pic>
        <p:nvPicPr>
          <p:cNvPr id="14" name="Picture 13"/>
          <p:cNvPicPr>
            <a:picLocks noChangeAspect="1"/>
          </p:cNvPicPr>
          <p:nvPr/>
        </p:nvPicPr>
        <p:blipFill>
          <a:blip r:embed="rId6"/>
          <a:stretch>
            <a:fillRect/>
          </a:stretch>
        </p:blipFill>
        <p:spPr>
          <a:xfrm>
            <a:off x="1377938" y="3459809"/>
            <a:ext cx="5391150" cy="800100"/>
          </a:xfrm>
          <a:prstGeom prst="rect">
            <a:avLst/>
          </a:prstGeom>
        </p:spPr>
      </p:pic>
    </p:spTree>
    <p:extLst>
      <p:ext uri="{BB962C8B-B14F-4D97-AF65-F5344CB8AC3E}">
        <p14:creationId xmlns:p14="http://schemas.microsoft.com/office/powerpoint/2010/main" val="4078111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7/31/20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56560"/>
            <a:ext cx="9144000" cy="461665"/>
          </a:xfrm>
          <a:prstGeom prst="rect">
            <a:avLst/>
          </a:prstGeom>
        </p:spPr>
        <p:txBody>
          <a:bodyPr wrap="square">
            <a:spAutoFit/>
          </a:bodyPr>
          <a:lstStyle/>
          <a:p>
            <a:r>
              <a:rPr lang="pt-BR" sz="800" dirty="0"/>
              <a:t>1659   1679   1704   1705   1706   1607   1708   1709   1710   1711   1712   1713   1714   1715   1716   1717   1718   1719   1720   1721   1722   1723   1724   1725   1726   1727   1728   1729   1730   1731   1732   1733   1734   1735   1736   3246   3247   3261   3262   3263   3264   3265   3266   3267   3268   9166   9167   9168   9169   9170   H2O </a:t>
            </a:r>
          </a:p>
          <a:p>
            <a:r>
              <a:rPr lang="pt-BR" sz="800" dirty="0"/>
              <a:t>F2R WT-410bp flox-450bp</a:t>
            </a:r>
            <a:endParaRPr lang="en-US" sz="800" dirty="0"/>
          </a:p>
        </p:txBody>
      </p:sp>
      <p:pic>
        <p:nvPicPr>
          <p:cNvPr id="3" name="Picture 2"/>
          <p:cNvPicPr>
            <a:picLocks noChangeAspect="1"/>
          </p:cNvPicPr>
          <p:nvPr/>
        </p:nvPicPr>
        <p:blipFill>
          <a:blip r:embed="rId2"/>
          <a:stretch>
            <a:fillRect/>
          </a:stretch>
        </p:blipFill>
        <p:spPr>
          <a:xfrm>
            <a:off x="1149497" y="1943124"/>
            <a:ext cx="7811640" cy="533889"/>
          </a:xfrm>
          <a:prstGeom prst="rect">
            <a:avLst/>
          </a:prstGeom>
        </p:spPr>
      </p:pic>
      <p:pic>
        <p:nvPicPr>
          <p:cNvPr id="4" name="Picture 3"/>
          <p:cNvPicPr>
            <a:picLocks noChangeAspect="1"/>
          </p:cNvPicPr>
          <p:nvPr/>
        </p:nvPicPr>
        <p:blipFill>
          <a:blip r:embed="rId3"/>
          <a:stretch>
            <a:fillRect/>
          </a:stretch>
        </p:blipFill>
        <p:spPr>
          <a:xfrm>
            <a:off x="1149497" y="2499598"/>
            <a:ext cx="7797591" cy="491739"/>
          </a:xfrm>
          <a:prstGeom prst="rect">
            <a:avLst/>
          </a:prstGeom>
        </p:spPr>
      </p:pic>
      <p:pic>
        <p:nvPicPr>
          <p:cNvPr id="5" name="Picture 4"/>
          <p:cNvPicPr>
            <a:picLocks noChangeAspect="1"/>
          </p:cNvPicPr>
          <p:nvPr/>
        </p:nvPicPr>
        <p:blipFill>
          <a:blip r:embed="rId4"/>
          <a:stretch>
            <a:fillRect/>
          </a:stretch>
        </p:blipFill>
        <p:spPr>
          <a:xfrm>
            <a:off x="1262705" y="4423423"/>
            <a:ext cx="3364906" cy="512815"/>
          </a:xfrm>
          <a:prstGeom prst="rect">
            <a:avLst/>
          </a:prstGeom>
        </p:spPr>
      </p:pic>
      <p:pic>
        <p:nvPicPr>
          <p:cNvPr id="12" name="Picture 11"/>
          <p:cNvPicPr>
            <a:picLocks noChangeAspect="1"/>
          </p:cNvPicPr>
          <p:nvPr/>
        </p:nvPicPr>
        <p:blipFill>
          <a:blip r:embed="rId5"/>
          <a:stretch>
            <a:fillRect/>
          </a:stretch>
        </p:blipFill>
        <p:spPr>
          <a:xfrm>
            <a:off x="612422" y="3067903"/>
            <a:ext cx="7235602" cy="505790"/>
          </a:xfrm>
          <a:prstGeom prst="rect">
            <a:avLst/>
          </a:prstGeom>
        </p:spPr>
      </p:pic>
      <p:pic>
        <p:nvPicPr>
          <p:cNvPr id="13" name="Picture 12"/>
          <p:cNvPicPr>
            <a:picLocks noChangeAspect="1"/>
          </p:cNvPicPr>
          <p:nvPr/>
        </p:nvPicPr>
        <p:blipFill>
          <a:blip r:embed="rId6"/>
          <a:stretch>
            <a:fillRect/>
          </a:stretch>
        </p:blipFill>
        <p:spPr>
          <a:xfrm>
            <a:off x="138792" y="5437165"/>
            <a:ext cx="7221553" cy="583063"/>
          </a:xfrm>
          <a:prstGeom prst="rect">
            <a:avLst/>
          </a:prstGeom>
        </p:spPr>
      </p:pic>
      <p:pic>
        <p:nvPicPr>
          <p:cNvPr id="16" name="Picture 15"/>
          <p:cNvPicPr>
            <a:picLocks noChangeAspect="1"/>
          </p:cNvPicPr>
          <p:nvPr/>
        </p:nvPicPr>
        <p:blipFill>
          <a:blip r:embed="rId7"/>
          <a:stretch>
            <a:fillRect/>
          </a:stretch>
        </p:blipFill>
        <p:spPr>
          <a:xfrm>
            <a:off x="1262705" y="4981476"/>
            <a:ext cx="4748803" cy="407442"/>
          </a:xfrm>
          <a:prstGeom prst="rect">
            <a:avLst/>
          </a:prstGeom>
        </p:spPr>
      </p:pic>
      <p:pic>
        <p:nvPicPr>
          <p:cNvPr id="17" name="Picture 16"/>
          <p:cNvPicPr>
            <a:picLocks noChangeAspect="1"/>
          </p:cNvPicPr>
          <p:nvPr/>
        </p:nvPicPr>
        <p:blipFill>
          <a:blip r:embed="rId8"/>
          <a:stretch>
            <a:fillRect/>
          </a:stretch>
        </p:blipFill>
        <p:spPr>
          <a:xfrm>
            <a:off x="1149497" y="950230"/>
            <a:ext cx="7853790" cy="760726"/>
          </a:xfrm>
          <a:prstGeom prst="rect">
            <a:avLst/>
          </a:prstGeom>
        </p:spPr>
      </p:pic>
      <p:pic>
        <p:nvPicPr>
          <p:cNvPr id="18" name="Picture 17"/>
          <p:cNvPicPr>
            <a:picLocks noChangeAspect="1"/>
          </p:cNvPicPr>
          <p:nvPr/>
        </p:nvPicPr>
        <p:blipFill>
          <a:blip r:embed="rId9"/>
          <a:stretch>
            <a:fillRect/>
          </a:stretch>
        </p:blipFill>
        <p:spPr>
          <a:xfrm>
            <a:off x="1262705" y="3621940"/>
            <a:ext cx="2056778" cy="767770"/>
          </a:xfrm>
          <a:prstGeom prst="rect">
            <a:avLst/>
          </a:prstGeom>
        </p:spPr>
      </p:pic>
    </p:spTree>
    <p:extLst>
      <p:ext uri="{BB962C8B-B14F-4D97-AF65-F5344CB8AC3E}">
        <p14:creationId xmlns:p14="http://schemas.microsoft.com/office/powerpoint/2010/main" val="569392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a:t>8/8/20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48574"/>
            <a:ext cx="9066362" cy="1200329"/>
          </a:xfrm>
          <a:prstGeom prst="rect">
            <a:avLst/>
          </a:prstGeom>
        </p:spPr>
        <p:txBody>
          <a:bodyPr wrap="square">
            <a:spAutoFit/>
          </a:bodyPr>
          <a:lstStyle/>
          <a:p>
            <a:r>
              <a:rPr lang="en-US" dirty="0"/>
              <a:t>1679   1706   1720   1724   1728   1700   1703   1708   1709   1710   1717   1737   1738   1739   1740   1741   1742   1743   1744   1745   1746   1747   1748   1749   1750   1751   1752   1753   1754   1755   1756   1757   H2O </a:t>
            </a:r>
          </a:p>
          <a:p>
            <a:r>
              <a:rPr lang="en-US" dirty="0"/>
              <a:t>F2R WT-410bp flox-450bp</a:t>
            </a:r>
          </a:p>
        </p:txBody>
      </p:sp>
      <p:pic>
        <p:nvPicPr>
          <p:cNvPr id="3" name="Picture 2"/>
          <p:cNvPicPr>
            <a:picLocks noChangeAspect="1"/>
          </p:cNvPicPr>
          <p:nvPr/>
        </p:nvPicPr>
        <p:blipFill>
          <a:blip r:embed="rId2"/>
          <a:stretch>
            <a:fillRect/>
          </a:stretch>
        </p:blipFill>
        <p:spPr>
          <a:xfrm>
            <a:off x="6638202" y="3405197"/>
            <a:ext cx="2428160" cy="423089"/>
          </a:xfrm>
          <a:prstGeom prst="rect">
            <a:avLst/>
          </a:prstGeom>
        </p:spPr>
      </p:pic>
      <p:pic>
        <p:nvPicPr>
          <p:cNvPr id="4" name="Picture 3"/>
          <p:cNvPicPr>
            <a:picLocks noChangeAspect="1"/>
          </p:cNvPicPr>
          <p:nvPr/>
        </p:nvPicPr>
        <p:blipFill>
          <a:blip r:embed="rId3"/>
          <a:stretch>
            <a:fillRect/>
          </a:stretch>
        </p:blipFill>
        <p:spPr>
          <a:xfrm>
            <a:off x="1325863" y="2927789"/>
            <a:ext cx="6830734" cy="416957"/>
          </a:xfrm>
          <a:prstGeom prst="rect">
            <a:avLst/>
          </a:prstGeom>
        </p:spPr>
      </p:pic>
      <p:pic>
        <p:nvPicPr>
          <p:cNvPr id="5" name="Picture 4"/>
          <p:cNvPicPr>
            <a:picLocks noChangeAspect="1"/>
          </p:cNvPicPr>
          <p:nvPr/>
        </p:nvPicPr>
        <p:blipFill>
          <a:blip r:embed="rId4"/>
          <a:stretch>
            <a:fillRect/>
          </a:stretch>
        </p:blipFill>
        <p:spPr>
          <a:xfrm>
            <a:off x="1542849" y="2394329"/>
            <a:ext cx="2231945" cy="533460"/>
          </a:xfrm>
          <a:prstGeom prst="rect">
            <a:avLst/>
          </a:prstGeom>
        </p:spPr>
      </p:pic>
      <p:pic>
        <p:nvPicPr>
          <p:cNvPr id="12" name="Picture 11"/>
          <p:cNvPicPr>
            <a:picLocks noChangeAspect="1"/>
          </p:cNvPicPr>
          <p:nvPr/>
        </p:nvPicPr>
        <p:blipFill>
          <a:blip r:embed="rId5"/>
          <a:stretch>
            <a:fillRect/>
          </a:stretch>
        </p:blipFill>
        <p:spPr>
          <a:xfrm>
            <a:off x="3774794" y="2415791"/>
            <a:ext cx="3390840" cy="490537"/>
          </a:xfrm>
          <a:prstGeom prst="rect">
            <a:avLst/>
          </a:prstGeom>
        </p:spPr>
      </p:pic>
      <p:pic>
        <p:nvPicPr>
          <p:cNvPr id="13" name="Picture 12"/>
          <p:cNvPicPr>
            <a:picLocks noChangeAspect="1"/>
          </p:cNvPicPr>
          <p:nvPr/>
        </p:nvPicPr>
        <p:blipFill rotWithShape="1">
          <a:blip r:embed="rId6"/>
          <a:srcRect t="-1112" r="50575"/>
          <a:stretch/>
        </p:blipFill>
        <p:spPr>
          <a:xfrm>
            <a:off x="7165635" y="2493793"/>
            <a:ext cx="1691088" cy="433996"/>
          </a:xfrm>
          <a:prstGeom prst="rect">
            <a:avLst/>
          </a:prstGeom>
        </p:spPr>
      </p:pic>
      <p:pic>
        <p:nvPicPr>
          <p:cNvPr id="14" name="Picture 13"/>
          <p:cNvPicPr>
            <a:picLocks noChangeAspect="1"/>
          </p:cNvPicPr>
          <p:nvPr/>
        </p:nvPicPr>
        <p:blipFill>
          <a:blip r:embed="rId7"/>
          <a:stretch>
            <a:fillRect/>
          </a:stretch>
        </p:blipFill>
        <p:spPr>
          <a:xfrm>
            <a:off x="1325863" y="1708100"/>
            <a:ext cx="3709357" cy="670441"/>
          </a:xfrm>
          <a:prstGeom prst="rect">
            <a:avLst/>
          </a:prstGeom>
        </p:spPr>
      </p:pic>
      <p:pic>
        <p:nvPicPr>
          <p:cNvPr id="15" name="Picture 14"/>
          <p:cNvPicPr>
            <a:picLocks noChangeAspect="1"/>
          </p:cNvPicPr>
          <p:nvPr/>
        </p:nvPicPr>
        <p:blipFill>
          <a:blip r:embed="rId8"/>
          <a:stretch>
            <a:fillRect/>
          </a:stretch>
        </p:blipFill>
        <p:spPr>
          <a:xfrm>
            <a:off x="5035220" y="1765678"/>
            <a:ext cx="3384709" cy="607040"/>
          </a:xfrm>
          <a:prstGeom prst="rect">
            <a:avLst/>
          </a:prstGeom>
        </p:spPr>
      </p:pic>
      <p:pic>
        <p:nvPicPr>
          <p:cNvPr id="16" name="Picture 15"/>
          <p:cNvPicPr>
            <a:picLocks noChangeAspect="1"/>
          </p:cNvPicPr>
          <p:nvPr/>
        </p:nvPicPr>
        <p:blipFill>
          <a:blip r:embed="rId9"/>
          <a:stretch>
            <a:fillRect/>
          </a:stretch>
        </p:blipFill>
        <p:spPr>
          <a:xfrm>
            <a:off x="100912" y="3360924"/>
            <a:ext cx="6793944" cy="441484"/>
          </a:xfrm>
          <a:prstGeom prst="rect">
            <a:avLst/>
          </a:prstGeom>
        </p:spPr>
      </p:pic>
    </p:spTree>
    <p:extLst>
      <p:ext uri="{BB962C8B-B14F-4D97-AF65-F5344CB8AC3E}">
        <p14:creationId xmlns:p14="http://schemas.microsoft.com/office/powerpoint/2010/main" val="228958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8/18/20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22694"/>
            <a:ext cx="9144000" cy="923330"/>
          </a:xfrm>
          <a:prstGeom prst="rect">
            <a:avLst/>
          </a:prstGeom>
        </p:spPr>
        <p:txBody>
          <a:bodyPr wrap="square">
            <a:spAutoFit/>
          </a:bodyPr>
          <a:lstStyle/>
          <a:p>
            <a:r>
              <a:rPr lang="en-US" dirty="0"/>
              <a:t>1758   1759   1760   1761   1762   1763   1764   1765   1766   1767   1768   1769   1770   1771   1772   1773   7384   7385   7386   7387   7388   7389   7390   7391   7392   7393   7394   H2O </a:t>
            </a:r>
          </a:p>
          <a:p>
            <a:r>
              <a:rPr lang="en-US" dirty="0"/>
              <a:t>F2R WT-410bp flox-450bp</a:t>
            </a:r>
          </a:p>
        </p:txBody>
      </p:sp>
      <p:pic>
        <p:nvPicPr>
          <p:cNvPr id="3" name="Picture 2"/>
          <p:cNvPicPr>
            <a:picLocks noChangeAspect="1"/>
          </p:cNvPicPr>
          <p:nvPr/>
        </p:nvPicPr>
        <p:blipFill>
          <a:blip r:embed="rId2"/>
          <a:stretch>
            <a:fillRect/>
          </a:stretch>
        </p:blipFill>
        <p:spPr>
          <a:xfrm>
            <a:off x="132488" y="1304089"/>
            <a:ext cx="6734175" cy="1085850"/>
          </a:xfrm>
          <a:prstGeom prst="rect">
            <a:avLst/>
          </a:prstGeom>
        </p:spPr>
      </p:pic>
      <p:pic>
        <p:nvPicPr>
          <p:cNvPr id="4" name="Picture 3"/>
          <p:cNvPicPr>
            <a:picLocks noChangeAspect="1"/>
          </p:cNvPicPr>
          <p:nvPr/>
        </p:nvPicPr>
        <p:blipFill>
          <a:blip r:embed="rId3"/>
          <a:stretch>
            <a:fillRect/>
          </a:stretch>
        </p:blipFill>
        <p:spPr>
          <a:xfrm>
            <a:off x="458943" y="2389939"/>
            <a:ext cx="4143375" cy="733425"/>
          </a:xfrm>
          <a:prstGeom prst="rect">
            <a:avLst/>
          </a:prstGeom>
        </p:spPr>
      </p:pic>
      <p:pic>
        <p:nvPicPr>
          <p:cNvPr id="5" name="Picture 4"/>
          <p:cNvPicPr>
            <a:picLocks noChangeAspect="1"/>
          </p:cNvPicPr>
          <p:nvPr/>
        </p:nvPicPr>
        <p:blipFill>
          <a:blip r:embed="rId4"/>
          <a:stretch>
            <a:fillRect/>
          </a:stretch>
        </p:blipFill>
        <p:spPr>
          <a:xfrm>
            <a:off x="4602318" y="2381313"/>
            <a:ext cx="2695575" cy="771525"/>
          </a:xfrm>
          <a:prstGeom prst="rect">
            <a:avLst/>
          </a:prstGeom>
        </p:spPr>
      </p:pic>
      <p:pic>
        <p:nvPicPr>
          <p:cNvPr id="12" name="Picture 11"/>
          <p:cNvPicPr>
            <a:picLocks noChangeAspect="1"/>
          </p:cNvPicPr>
          <p:nvPr/>
        </p:nvPicPr>
        <p:blipFill rotWithShape="1">
          <a:blip r:embed="rId5"/>
          <a:srcRect r="28105"/>
          <a:stretch/>
        </p:blipFill>
        <p:spPr>
          <a:xfrm>
            <a:off x="62410" y="3868338"/>
            <a:ext cx="7868357" cy="676275"/>
          </a:xfrm>
          <a:prstGeom prst="rect">
            <a:avLst/>
          </a:prstGeom>
        </p:spPr>
      </p:pic>
      <p:pic>
        <p:nvPicPr>
          <p:cNvPr id="13" name="Picture 12"/>
          <p:cNvPicPr>
            <a:picLocks noChangeAspect="1"/>
          </p:cNvPicPr>
          <p:nvPr/>
        </p:nvPicPr>
        <p:blipFill rotWithShape="1">
          <a:blip r:embed="rId6"/>
          <a:srcRect r="27143"/>
          <a:stretch/>
        </p:blipFill>
        <p:spPr>
          <a:xfrm>
            <a:off x="119560" y="3108041"/>
            <a:ext cx="7931977" cy="762000"/>
          </a:xfrm>
          <a:prstGeom prst="rect">
            <a:avLst/>
          </a:prstGeom>
        </p:spPr>
      </p:pic>
    </p:spTree>
    <p:extLst>
      <p:ext uri="{BB962C8B-B14F-4D97-AF65-F5344CB8AC3E}">
        <p14:creationId xmlns:p14="http://schemas.microsoft.com/office/powerpoint/2010/main" val="1766149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93388" y="3803507"/>
            <a:ext cx="4943475" cy="590550"/>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8/25/20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15390"/>
            <a:ext cx="9144000" cy="923330"/>
          </a:xfrm>
          <a:prstGeom prst="rect">
            <a:avLst/>
          </a:prstGeom>
        </p:spPr>
        <p:txBody>
          <a:bodyPr wrap="square">
            <a:spAutoFit/>
          </a:bodyPr>
          <a:lstStyle/>
          <a:p>
            <a:r>
              <a:rPr lang="en-US" dirty="0"/>
              <a:t>1766   1774   1775   1776   1777   1778   1779   1780   1781   1782   1783   1784   1785   1786   1787   1788   1789   H2O </a:t>
            </a:r>
          </a:p>
          <a:p>
            <a:r>
              <a:rPr lang="en-US" dirty="0"/>
              <a:t>ASM WT~270bp KO~520bp</a:t>
            </a:r>
          </a:p>
        </p:txBody>
      </p:sp>
      <p:sp>
        <p:nvSpPr>
          <p:cNvPr id="3" name="Rectangle 2"/>
          <p:cNvSpPr/>
          <p:nvPr/>
        </p:nvSpPr>
        <p:spPr>
          <a:xfrm>
            <a:off x="0" y="5288798"/>
            <a:ext cx="4572000" cy="646331"/>
          </a:xfrm>
          <a:prstGeom prst="rect">
            <a:avLst/>
          </a:prstGeom>
        </p:spPr>
        <p:txBody>
          <a:bodyPr>
            <a:spAutoFit/>
          </a:bodyPr>
          <a:lstStyle/>
          <a:p>
            <a:r>
              <a:rPr lang="en-US" dirty="0"/>
              <a:t>2656   2657   2658   2659   2660   H2O  </a:t>
            </a:r>
          </a:p>
          <a:p>
            <a:r>
              <a:rPr lang="en-US" dirty="0"/>
              <a:t>Nlrp3 WT~248bp KO~430bp</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93388" y="4317417"/>
            <a:ext cx="5715000" cy="628650"/>
          </a:xfrm>
          <a:prstGeom prst="rect">
            <a:avLst/>
          </a:prstGeom>
        </p:spPr>
      </p:pic>
      <p:pic>
        <p:nvPicPr>
          <p:cNvPr id="5" name="Picture 4"/>
          <p:cNvPicPr>
            <a:picLocks noChangeAspect="1"/>
          </p:cNvPicPr>
          <p:nvPr/>
        </p:nvPicPr>
        <p:blipFill>
          <a:blip r:embed="rId5"/>
          <a:stretch>
            <a:fillRect/>
          </a:stretch>
        </p:blipFill>
        <p:spPr>
          <a:xfrm>
            <a:off x="0" y="1337738"/>
            <a:ext cx="3705225" cy="981075"/>
          </a:xfrm>
          <a:prstGeom prst="rect">
            <a:avLst/>
          </a:prstGeom>
        </p:spPr>
      </p:pic>
      <p:pic>
        <p:nvPicPr>
          <p:cNvPr id="12" name="Picture 11"/>
          <p:cNvPicPr>
            <a:picLocks noChangeAspect="1"/>
          </p:cNvPicPr>
          <p:nvPr/>
        </p:nvPicPr>
        <p:blipFill>
          <a:blip r:embed="rId6"/>
          <a:stretch>
            <a:fillRect/>
          </a:stretch>
        </p:blipFill>
        <p:spPr>
          <a:xfrm>
            <a:off x="1428260" y="2274685"/>
            <a:ext cx="3705225" cy="942975"/>
          </a:xfrm>
          <a:prstGeom prst="rect">
            <a:avLst/>
          </a:prstGeom>
        </p:spPr>
      </p:pic>
      <p:pic>
        <p:nvPicPr>
          <p:cNvPr id="14" name="Picture 13"/>
          <p:cNvPicPr>
            <a:picLocks noChangeAspect="1"/>
          </p:cNvPicPr>
          <p:nvPr/>
        </p:nvPicPr>
        <p:blipFill>
          <a:blip r:embed="rId7"/>
          <a:stretch>
            <a:fillRect/>
          </a:stretch>
        </p:blipFill>
        <p:spPr>
          <a:xfrm>
            <a:off x="-105766" y="3064715"/>
            <a:ext cx="7820025" cy="742950"/>
          </a:xfrm>
          <a:prstGeom prst="rect">
            <a:avLst/>
          </a:prstGeom>
        </p:spPr>
      </p:pic>
      <p:pic>
        <p:nvPicPr>
          <p:cNvPr id="15" name="Picture 14"/>
          <p:cNvPicPr>
            <a:picLocks noChangeAspect="1"/>
          </p:cNvPicPr>
          <p:nvPr/>
        </p:nvPicPr>
        <p:blipFill>
          <a:blip r:embed="rId8"/>
          <a:stretch>
            <a:fillRect/>
          </a:stretch>
        </p:blipFill>
        <p:spPr>
          <a:xfrm>
            <a:off x="4401898" y="4976168"/>
            <a:ext cx="2600325" cy="1038225"/>
          </a:xfrm>
          <a:prstGeom prst="rect">
            <a:avLst/>
          </a:prstGeom>
        </p:spPr>
      </p:pic>
    </p:spTree>
    <p:extLst>
      <p:ext uri="{BB962C8B-B14F-4D97-AF65-F5344CB8AC3E}">
        <p14:creationId xmlns:p14="http://schemas.microsoft.com/office/powerpoint/2010/main" val="1247972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a:t>9/5/20</a:t>
            </a:r>
          </a:p>
        </p:txBody>
      </p:sp>
      <p:sp>
        <p:nvSpPr>
          <p:cNvPr id="7" name="Rectangle 6"/>
          <p:cNvSpPr/>
          <p:nvPr/>
        </p:nvSpPr>
        <p:spPr>
          <a:xfrm>
            <a:off x="69784" y="6025446"/>
            <a:ext cx="1495922" cy="230832"/>
          </a:xfrm>
          <a:prstGeom prst="rect">
            <a:avLst/>
          </a:prstGeom>
        </p:spPr>
        <p:txBody>
          <a:bodyPr wrap="squar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48574"/>
            <a:ext cx="9144000" cy="1200329"/>
          </a:xfrm>
          <a:prstGeom prst="rect">
            <a:avLst/>
          </a:prstGeom>
        </p:spPr>
        <p:txBody>
          <a:bodyPr wrap="square">
            <a:spAutoFit/>
          </a:bodyPr>
          <a:lstStyle/>
          <a:p>
            <a:r>
              <a:rPr lang="en-US" dirty="0"/>
              <a:t>1790   1791   1792   1793   1794   1795   1796   1797   1798   1799   1800   1801   1802   1803   1804   1805   1806   1807   1808   1809   1810   1811   1812   1813   1814   1815   1816   1817   1818   1819   1820   1821   1822   1823   1824   1825   1826   1827   1828   1829   H2O </a:t>
            </a:r>
          </a:p>
          <a:p>
            <a:r>
              <a:rPr lang="en-US" dirty="0"/>
              <a:t>ASM WT~270bp KO~520bp</a:t>
            </a:r>
          </a:p>
        </p:txBody>
      </p:sp>
      <p:pic>
        <p:nvPicPr>
          <p:cNvPr id="3" name="Picture 2"/>
          <p:cNvPicPr>
            <a:picLocks noChangeAspect="1"/>
          </p:cNvPicPr>
          <p:nvPr/>
        </p:nvPicPr>
        <p:blipFill>
          <a:blip r:embed="rId2"/>
          <a:stretch>
            <a:fillRect/>
          </a:stretch>
        </p:blipFill>
        <p:spPr>
          <a:xfrm>
            <a:off x="-6394" y="3168748"/>
            <a:ext cx="8806041" cy="519157"/>
          </a:xfrm>
          <a:prstGeom prst="rect">
            <a:avLst/>
          </a:prstGeom>
        </p:spPr>
      </p:pic>
      <p:pic>
        <p:nvPicPr>
          <p:cNvPr id="4" name="Picture 3"/>
          <p:cNvPicPr>
            <a:picLocks noChangeAspect="1"/>
          </p:cNvPicPr>
          <p:nvPr/>
        </p:nvPicPr>
        <p:blipFill>
          <a:blip r:embed="rId3"/>
          <a:stretch>
            <a:fillRect/>
          </a:stretch>
        </p:blipFill>
        <p:spPr>
          <a:xfrm>
            <a:off x="-6394" y="5429670"/>
            <a:ext cx="6545217" cy="484945"/>
          </a:xfrm>
          <a:prstGeom prst="rect">
            <a:avLst/>
          </a:prstGeom>
        </p:spPr>
      </p:pic>
      <p:pic>
        <p:nvPicPr>
          <p:cNvPr id="5" name="Picture 4"/>
          <p:cNvPicPr>
            <a:picLocks noChangeAspect="1"/>
          </p:cNvPicPr>
          <p:nvPr/>
        </p:nvPicPr>
        <p:blipFill>
          <a:blip r:embed="rId4"/>
          <a:stretch>
            <a:fillRect/>
          </a:stretch>
        </p:blipFill>
        <p:spPr>
          <a:xfrm>
            <a:off x="0" y="2773570"/>
            <a:ext cx="8788292" cy="439565"/>
          </a:xfrm>
          <a:prstGeom prst="rect">
            <a:avLst/>
          </a:prstGeom>
        </p:spPr>
      </p:pic>
      <p:pic>
        <p:nvPicPr>
          <p:cNvPr id="12" name="Picture 11"/>
          <p:cNvPicPr>
            <a:picLocks noChangeAspect="1"/>
          </p:cNvPicPr>
          <p:nvPr/>
        </p:nvPicPr>
        <p:blipFill>
          <a:blip r:embed="rId5"/>
          <a:stretch>
            <a:fillRect/>
          </a:stretch>
        </p:blipFill>
        <p:spPr>
          <a:xfrm>
            <a:off x="0" y="4965026"/>
            <a:ext cx="9063633" cy="480029"/>
          </a:xfrm>
          <a:prstGeom prst="rect">
            <a:avLst/>
          </a:prstGeom>
        </p:spPr>
      </p:pic>
      <p:pic>
        <p:nvPicPr>
          <p:cNvPr id="13" name="Picture 12"/>
          <p:cNvPicPr>
            <a:picLocks noChangeAspect="1"/>
          </p:cNvPicPr>
          <p:nvPr/>
        </p:nvPicPr>
        <p:blipFill>
          <a:blip r:embed="rId6"/>
          <a:stretch>
            <a:fillRect/>
          </a:stretch>
        </p:blipFill>
        <p:spPr>
          <a:xfrm>
            <a:off x="-5648" y="1552773"/>
            <a:ext cx="4661423" cy="749564"/>
          </a:xfrm>
          <a:prstGeom prst="rect">
            <a:avLst/>
          </a:prstGeom>
        </p:spPr>
      </p:pic>
      <p:pic>
        <p:nvPicPr>
          <p:cNvPr id="14" name="Picture 13"/>
          <p:cNvPicPr>
            <a:picLocks noChangeAspect="1"/>
          </p:cNvPicPr>
          <p:nvPr/>
        </p:nvPicPr>
        <p:blipFill>
          <a:blip r:embed="rId7"/>
          <a:stretch>
            <a:fillRect/>
          </a:stretch>
        </p:blipFill>
        <p:spPr>
          <a:xfrm>
            <a:off x="4645372" y="1588370"/>
            <a:ext cx="4412075" cy="709047"/>
          </a:xfrm>
          <a:prstGeom prst="rect">
            <a:avLst/>
          </a:prstGeom>
        </p:spPr>
      </p:pic>
      <p:pic>
        <p:nvPicPr>
          <p:cNvPr id="15" name="Picture 14"/>
          <p:cNvPicPr>
            <a:picLocks noChangeAspect="1"/>
          </p:cNvPicPr>
          <p:nvPr/>
        </p:nvPicPr>
        <p:blipFill>
          <a:blip r:embed="rId8"/>
          <a:stretch>
            <a:fillRect/>
          </a:stretch>
        </p:blipFill>
        <p:spPr>
          <a:xfrm>
            <a:off x="571196" y="4424242"/>
            <a:ext cx="4391296" cy="560485"/>
          </a:xfrm>
          <a:prstGeom prst="rect">
            <a:avLst/>
          </a:prstGeom>
        </p:spPr>
      </p:pic>
      <p:pic>
        <p:nvPicPr>
          <p:cNvPr id="16" name="Picture 15"/>
          <p:cNvPicPr>
            <a:picLocks noChangeAspect="1"/>
          </p:cNvPicPr>
          <p:nvPr/>
        </p:nvPicPr>
        <p:blipFill>
          <a:blip r:embed="rId9"/>
          <a:stretch>
            <a:fillRect/>
          </a:stretch>
        </p:blipFill>
        <p:spPr>
          <a:xfrm>
            <a:off x="571196" y="3716873"/>
            <a:ext cx="4082542" cy="727068"/>
          </a:xfrm>
          <a:prstGeom prst="rect">
            <a:avLst/>
          </a:prstGeom>
        </p:spPr>
      </p:pic>
      <p:pic>
        <p:nvPicPr>
          <p:cNvPr id="17" name="Picture 16"/>
          <p:cNvPicPr>
            <a:picLocks noChangeAspect="1"/>
          </p:cNvPicPr>
          <p:nvPr/>
        </p:nvPicPr>
        <p:blipFill>
          <a:blip r:embed="rId10"/>
          <a:stretch>
            <a:fillRect/>
          </a:stretch>
        </p:blipFill>
        <p:spPr>
          <a:xfrm>
            <a:off x="-5648" y="2263757"/>
            <a:ext cx="4702981" cy="560485"/>
          </a:xfrm>
          <a:prstGeom prst="rect">
            <a:avLst/>
          </a:prstGeom>
        </p:spPr>
      </p:pic>
      <p:pic>
        <p:nvPicPr>
          <p:cNvPr id="18" name="Picture 17"/>
          <p:cNvPicPr>
            <a:picLocks noChangeAspect="1"/>
          </p:cNvPicPr>
          <p:nvPr/>
        </p:nvPicPr>
        <p:blipFill>
          <a:blip r:embed="rId11"/>
          <a:stretch>
            <a:fillRect/>
          </a:stretch>
        </p:blipFill>
        <p:spPr>
          <a:xfrm>
            <a:off x="4674796" y="2274188"/>
            <a:ext cx="4425928" cy="499708"/>
          </a:xfrm>
          <a:prstGeom prst="rect">
            <a:avLst/>
          </a:prstGeom>
        </p:spPr>
      </p:pic>
    </p:spTree>
    <p:extLst>
      <p:ext uri="{BB962C8B-B14F-4D97-AF65-F5344CB8AC3E}">
        <p14:creationId xmlns:p14="http://schemas.microsoft.com/office/powerpoint/2010/main" val="2585741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9/19/20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05442"/>
            <a:ext cx="9144000" cy="1200329"/>
          </a:xfrm>
          <a:prstGeom prst="rect">
            <a:avLst/>
          </a:prstGeom>
        </p:spPr>
        <p:txBody>
          <a:bodyPr wrap="square">
            <a:spAutoFit/>
          </a:bodyPr>
          <a:lstStyle/>
          <a:p>
            <a:r>
              <a:rPr lang="en-US" dirty="0"/>
              <a:t>1830   1831   1832   1833   1834   1835   1836   1837   1838   1839   1840   1841   1842   1843   1844   1845   1846   1847   1848   1849   1850   1851   1852   1853   1854   1855   1856   1857   1858   1859   1860   1861   1862   1863   1864   1865   1866   1867   1868   1869   H2O </a:t>
            </a:r>
          </a:p>
          <a:p>
            <a:r>
              <a:rPr lang="en-US" dirty="0"/>
              <a:t>ASM WT~270bp KO~520bp</a:t>
            </a:r>
          </a:p>
        </p:txBody>
      </p:sp>
      <p:pic>
        <p:nvPicPr>
          <p:cNvPr id="3" name="Picture 2"/>
          <p:cNvPicPr>
            <a:picLocks noChangeAspect="1"/>
          </p:cNvPicPr>
          <p:nvPr/>
        </p:nvPicPr>
        <p:blipFill>
          <a:blip r:embed="rId2"/>
          <a:stretch>
            <a:fillRect/>
          </a:stretch>
        </p:blipFill>
        <p:spPr>
          <a:xfrm>
            <a:off x="-2240083" y="1830339"/>
            <a:ext cx="5009162" cy="746981"/>
          </a:xfrm>
          <a:prstGeom prst="rect">
            <a:avLst/>
          </a:prstGeom>
        </p:spPr>
      </p:pic>
      <p:pic>
        <p:nvPicPr>
          <p:cNvPr id="4" name="Picture 3"/>
          <p:cNvPicPr>
            <a:picLocks noChangeAspect="1"/>
          </p:cNvPicPr>
          <p:nvPr/>
        </p:nvPicPr>
        <p:blipFill>
          <a:blip r:embed="rId3"/>
          <a:stretch>
            <a:fillRect/>
          </a:stretch>
        </p:blipFill>
        <p:spPr>
          <a:xfrm>
            <a:off x="2688156" y="1802442"/>
            <a:ext cx="4796786" cy="768950"/>
          </a:xfrm>
          <a:prstGeom prst="rect">
            <a:avLst/>
          </a:prstGeom>
        </p:spPr>
      </p:pic>
      <p:pic>
        <p:nvPicPr>
          <p:cNvPr id="5" name="Picture 4"/>
          <p:cNvPicPr>
            <a:picLocks noChangeAspect="1"/>
          </p:cNvPicPr>
          <p:nvPr/>
        </p:nvPicPr>
        <p:blipFill>
          <a:blip r:embed="rId4"/>
          <a:stretch>
            <a:fillRect/>
          </a:stretch>
        </p:blipFill>
        <p:spPr>
          <a:xfrm>
            <a:off x="-2240083" y="2571392"/>
            <a:ext cx="9725025" cy="600075"/>
          </a:xfrm>
          <a:prstGeom prst="rect">
            <a:avLst/>
          </a:prstGeom>
        </p:spPr>
      </p:pic>
      <p:pic>
        <p:nvPicPr>
          <p:cNvPr id="12" name="Picture 11"/>
          <p:cNvPicPr>
            <a:picLocks noChangeAspect="1"/>
          </p:cNvPicPr>
          <p:nvPr/>
        </p:nvPicPr>
        <p:blipFill>
          <a:blip r:embed="rId5"/>
          <a:stretch>
            <a:fillRect/>
          </a:stretch>
        </p:blipFill>
        <p:spPr>
          <a:xfrm>
            <a:off x="7388230" y="2676434"/>
            <a:ext cx="5695950" cy="476250"/>
          </a:xfrm>
          <a:prstGeom prst="rect">
            <a:avLst/>
          </a:prstGeom>
        </p:spPr>
      </p:pic>
      <p:pic>
        <p:nvPicPr>
          <p:cNvPr id="13" name="Picture 12"/>
          <p:cNvPicPr>
            <a:picLocks noChangeAspect="1"/>
          </p:cNvPicPr>
          <p:nvPr/>
        </p:nvPicPr>
        <p:blipFill>
          <a:blip r:embed="rId6"/>
          <a:stretch>
            <a:fillRect/>
          </a:stretch>
        </p:blipFill>
        <p:spPr>
          <a:xfrm>
            <a:off x="-1932352" y="3171468"/>
            <a:ext cx="3733800" cy="723900"/>
          </a:xfrm>
          <a:prstGeom prst="rect">
            <a:avLst/>
          </a:prstGeom>
        </p:spPr>
      </p:pic>
      <p:pic>
        <p:nvPicPr>
          <p:cNvPr id="14" name="Picture 13"/>
          <p:cNvPicPr>
            <a:picLocks noChangeAspect="1"/>
          </p:cNvPicPr>
          <p:nvPr/>
        </p:nvPicPr>
        <p:blipFill>
          <a:blip r:embed="rId7"/>
          <a:stretch>
            <a:fillRect/>
          </a:stretch>
        </p:blipFill>
        <p:spPr>
          <a:xfrm>
            <a:off x="-2240083" y="3897981"/>
            <a:ext cx="9725025" cy="816027"/>
          </a:xfrm>
          <a:prstGeom prst="rect">
            <a:avLst/>
          </a:prstGeom>
        </p:spPr>
      </p:pic>
      <p:pic>
        <p:nvPicPr>
          <p:cNvPr id="18" name="Picture 17"/>
          <p:cNvPicPr>
            <a:picLocks noChangeAspect="1"/>
          </p:cNvPicPr>
          <p:nvPr/>
        </p:nvPicPr>
        <p:blipFill>
          <a:blip r:embed="rId8"/>
          <a:stretch>
            <a:fillRect/>
          </a:stretch>
        </p:blipFill>
        <p:spPr>
          <a:xfrm>
            <a:off x="10858410" y="3150777"/>
            <a:ext cx="2338840" cy="765282"/>
          </a:xfrm>
          <a:prstGeom prst="rect">
            <a:avLst/>
          </a:prstGeom>
        </p:spPr>
      </p:pic>
      <p:pic>
        <p:nvPicPr>
          <p:cNvPr id="19" name="Picture 18"/>
          <p:cNvPicPr>
            <a:picLocks noChangeAspect="1"/>
          </p:cNvPicPr>
          <p:nvPr/>
        </p:nvPicPr>
        <p:blipFill>
          <a:blip r:embed="rId9"/>
          <a:stretch>
            <a:fillRect/>
          </a:stretch>
        </p:blipFill>
        <p:spPr>
          <a:xfrm>
            <a:off x="1722925" y="3161943"/>
            <a:ext cx="9364175" cy="653899"/>
          </a:xfrm>
          <a:prstGeom prst="rect">
            <a:avLst/>
          </a:prstGeom>
        </p:spPr>
      </p:pic>
      <p:pic>
        <p:nvPicPr>
          <p:cNvPr id="17" name="Picture 16"/>
          <p:cNvPicPr>
            <a:picLocks noChangeAspect="1"/>
          </p:cNvPicPr>
          <p:nvPr/>
        </p:nvPicPr>
        <p:blipFill>
          <a:blip r:embed="rId10"/>
          <a:stretch>
            <a:fillRect/>
          </a:stretch>
        </p:blipFill>
        <p:spPr>
          <a:xfrm>
            <a:off x="7379434" y="3983004"/>
            <a:ext cx="6811347" cy="694289"/>
          </a:xfrm>
          <a:prstGeom prst="rect">
            <a:avLst/>
          </a:prstGeom>
        </p:spPr>
      </p:pic>
      <p:pic>
        <p:nvPicPr>
          <p:cNvPr id="20" name="Picture 19"/>
          <p:cNvPicPr>
            <a:picLocks noChangeAspect="1"/>
          </p:cNvPicPr>
          <p:nvPr/>
        </p:nvPicPr>
        <p:blipFill>
          <a:blip r:embed="rId11"/>
          <a:stretch>
            <a:fillRect/>
          </a:stretch>
        </p:blipFill>
        <p:spPr>
          <a:xfrm>
            <a:off x="7388230" y="1830338"/>
            <a:ext cx="4349501" cy="807799"/>
          </a:xfrm>
          <a:prstGeom prst="rect">
            <a:avLst/>
          </a:prstGeom>
        </p:spPr>
      </p:pic>
      <p:pic>
        <p:nvPicPr>
          <p:cNvPr id="21" name="Picture 20"/>
          <p:cNvPicPr>
            <a:picLocks noChangeAspect="1"/>
          </p:cNvPicPr>
          <p:nvPr/>
        </p:nvPicPr>
        <p:blipFill>
          <a:blip r:embed="rId12"/>
          <a:stretch>
            <a:fillRect/>
          </a:stretch>
        </p:blipFill>
        <p:spPr>
          <a:xfrm>
            <a:off x="149469" y="4784380"/>
            <a:ext cx="2286000" cy="685800"/>
          </a:xfrm>
          <a:prstGeom prst="rect">
            <a:avLst/>
          </a:prstGeom>
        </p:spPr>
      </p:pic>
      <p:sp>
        <p:nvSpPr>
          <p:cNvPr id="22" name="Rectangle 21"/>
          <p:cNvSpPr/>
          <p:nvPr/>
        </p:nvSpPr>
        <p:spPr>
          <a:xfrm>
            <a:off x="2769079" y="4929128"/>
            <a:ext cx="4572000" cy="646331"/>
          </a:xfrm>
          <a:prstGeom prst="rect">
            <a:avLst/>
          </a:prstGeom>
        </p:spPr>
        <p:txBody>
          <a:bodyPr>
            <a:spAutoFit/>
          </a:bodyPr>
          <a:lstStyle/>
          <a:p>
            <a:r>
              <a:rPr lang="en-US" dirty="0"/>
              <a:t>2661   2662   2663   2664   2665   H2O</a:t>
            </a:r>
          </a:p>
          <a:p>
            <a:r>
              <a:rPr lang="en-US" dirty="0"/>
              <a:t>Nlrp3 WT~248bp KO~430bp</a:t>
            </a:r>
          </a:p>
        </p:txBody>
      </p:sp>
    </p:spTree>
    <p:extLst>
      <p:ext uri="{BB962C8B-B14F-4D97-AF65-F5344CB8AC3E}">
        <p14:creationId xmlns:p14="http://schemas.microsoft.com/office/powerpoint/2010/main" val="203592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444899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658032" y="3606884"/>
            <a:ext cx="6762750" cy="561975"/>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9/30/20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15390"/>
            <a:ext cx="9144000" cy="923330"/>
          </a:xfrm>
          <a:prstGeom prst="rect">
            <a:avLst/>
          </a:prstGeom>
        </p:spPr>
        <p:txBody>
          <a:bodyPr wrap="square">
            <a:spAutoFit/>
          </a:bodyPr>
          <a:lstStyle/>
          <a:p>
            <a:r>
              <a:rPr lang="en-US" dirty="0"/>
              <a:t>1870   1871   1872   1873   1874   1875   1876   1877   1878   1879   1880   1881   1882   1883   1884   1885   1886   1887   1888   H2O </a:t>
            </a:r>
          </a:p>
          <a:p>
            <a:r>
              <a:rPr lang="en-US" dirty="0"/>
              <a:t>ASM WT~270bp KO~520bp</a:t>
            </a:r>
          </a:p>
        </p:txBody>
      </p:sp>
      <p:pic>
        <p:nvPicPr>
          <p:cNvPr id="4" name="Picture 3"/>
          <p:cNvPicPr>
            <a:picLocks noChangeAspect="1"/>
          </p:cNvPicPr>
          <p:nvPr/>
        </p:nvPicPr>
        <p:blipFill rotWithShape="1">
          <a:blip r:embed="rId3"/>
          <a:srcRect r="26440"/>
          <a:stretch/>
        </p:blipFill>
        <p:spPr>
          <a:xfrm>
            <a:off x="296175" y="2697828"/>
            <a:ext cx="8295734" cy="904875"/>
          </a:xfrm>
          <a:prstGeom prst="rect">
            <a:avLst/>
          </a:prstGeom>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58032" y="4571882"/>
            <a:ext cx="7172325" cy="714375"/>
          </a:xfrm>
          <a:prstGeom prst="rect">
            <a:avLst/>
          </a:prstGeom>
        </p:spPr>
      </p:pic>
      <p:pic>
        <p:nvPicPr>
          <p:cNvPr id="5" name="Picture 4"/>
          <p:cNvPicPr>
            <a:picLocks noChangeAspect="1"/>
          </p:cNvPicPr>
          <p:nvPr/>
        </p:nvPicPr>
        <p:blipFill>
          <a:blip r:embed="rId6"/>
          <a:stretch>
            <a:fillRect/>
          </a:stretch>
        </p:blipFill>
        <p:spPr>
          <a:xfrm>
            <a:off x="272270" y="1704387"/>
            <a:ext cx="7943850" cy="981075"/>
          </a:xfrm>
          <a:prstGeom prst="rect">
            <a:avLst/>
          </a:prstGeom>
        </p:spPr>
      </p:pic>
      <p:pic>
        <p:nvPicPr>
          <p:cNvPr id="13" name="Picture 12"/>
          <p:cNvPicPr>
            <a:picLocks noChangeAspect="1"/>
          </p:cNvPicPr>
          <p:nvPr/>
        </p:nvPicPr>
        <p:blipFill>
          <a:blip r:embed="rId7"/>
          <a:stretch>
            <a:fillRect/>
          </a:stretch>
        </p:blipFill>
        <p:spPr>
          <a:xfrm>
            <a:off x="5596745" y="3602703"/>
            <a:ext cx="2619375" cy="952500"/>
          </a:xfrm>
          <a:prstGeom prst="rect">
            <a:avLst/>
          </a:prstGeom>
        </p:spPr>
      </p:pic>
      <p:sp>
        <p:nvSpPr>
          <p:cNvPr id="3" name="Rectangle 2"/>
          <p:cNvSpPr/>
          <p:nvPr/>
        </p:nvSpPr>
        <p:spPr>
          <a:xfrm>
            <a:off x="4039407" y="5494531"/>
            <a:ext cx="4572000" cy="646331"/>
          </a:xfrm>
          <a:prstGeom prst="rect">
            <a:avLst/>
          </a:prstGeom>
        </p:spPr>
        <p:txBody>
          <a:bodyPr>
            <a:spAutoFit/>
          </a:bodyPr>
          <a:lstStyle/>
          <a:p>
            <a:r>
              <a:rPr lang="en-US" dirty="0"/>
              <a:t>2666   2667   2668   2669   2670   2671   H2O  </a:t>
            </a:r>
          </a:p>
          <a:p>
            <a:r>
              <a:rPr lang="en-US" dirty="0"/>
              <a:t>Nlrp3 WT~248bp KO~430bp</a:t>
            </a:r>
          </a:p>
        </p:txBody>
      </p:sp>
    </p:spTree>
    <p:extLst>
      <p:ext uri="{BB962C8B-B14F-4D97-AF65-F5344CB8AC3E}">
        <p14:creationId xmlns:p14="http://schemas.microsoft.com/office/powerpoint/2010/main" val="1655989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10/2/20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3" name="Rectangle 2"/>
          <p:cNvSpPr/>
          <p:nvPr/>
        </p:nvSpPr>
        <p:spPr>
          <a:xfrm>
            <a:off x="740801" y="1044122"/>
            <a:ext cx="4572000" cy="646331"/>
          </a:xfrm>
          <a:prstGeom prst="rect">
            <a:avLst/>
          </a:prstGeom>
        </p:spPr>
        <p:txBody>
          <a:bodyPr>
            <a:spAutoFit/>
          </a:bodyPr>
          <a:lstStyle/>
          <a:p>
            <a:r>
              <a:rPr lang="en-US" dirty="0"/>
              <a:t>1410   1516   1518   1520   1640   1643   H2O </a:t>
            </a:r>
          </a:p>
          <a:p>
            <a:r>
              <a:rPr lang="en-US" dirty="0"/>
              <a:t>ASM WT~270bp KO~520bp</a:t>
            </a:r>
          </a:p>
        </p:txBody>
      </p:sp>
      <p:sp>
        <p:nvSpPr>
          <p:cNvPr id="4" name="Rectangle 3"/>
          <p:cNvSpPr/>
          <p:nvPr/>
        </p:nvSpPr>
        <p:spPr>
          <a:xfrm>
            <a:off x="0" y="2601004"/>
            <a:ext cx="9143999" cy="923330"/>
          </a:xfrm>
          <a:prstGeom prst="rect">
            <a:avLst/>
          </a:prstGeom>
        </p:spPr>
        <p:txBody>
          <a:bodyPr wrap="square">
            <a:spAutoFit/>
          </a:bodyPr>
          <a:lstStyle/>
          <a:p>
            <a:r>
              <a:rPr lang="en-US" dirty="0"/>
              <a:t>1831   1832   1833   1834   1835   1836   1840   1841   1843   1844   1845   1847   1850   1851   1853   1854   1856   1859   1861   1862   1882   9122   9126   9158   H2O </a:t>
            </a:r>
          </a:p>
          <a:p>
            <a:r>
              <a:rPr lang="en-US" dirty="0"/>
              <a:t>F2R WT-410bp flox-450bp</a:t>
            </a:r>
          </a:p>
        </p:txBody>
      </p:sp>
      <p:pic>
        <p:nvPicPr>
          <p:cNvPr id="5" name="Picture 4"/>
          <p:cNvPicPr>
            <a:picLocks noChangeAspect="1"/>
          </p:cNvPicPr>
          <p:nvPr/>
        </p:nvPicPr>
        <p:blipFill>
          <a:blip r:embed="rId2"/>
          <a:stretch>
            <a:fillRect/>
          </a:stretch>
        </p:blipFill>
        <p:spPr>
          <a:xfrm>
            <a:off x="817745" y="1690453"/>
            <a:ext cx="2667000" cy="857250"/>
          </a:xfrm>
          <a:prstGeom prst="rect">
            <a:avLst/>
          </a:prstGeom>
        </p:spPr>
      </p:pic>
      <p:pic>
        <p:nvPicPr>
          <p:cNvPr id="12" name="Picture 11"/>
          <p:cNvPicPr>
            <a:picLocks noChangeAspect="1"/>
          </p:cNvPicPr>
          <p:nvPr/>
        </p:nvPicPr>
        <p:blipFill>
          <a:blip r:embed="rId3"/>
          <a:stretch>
            <a:fillRect/>
          </a:stretch>
        </p:blipFill>
        <p:spPr>
          <a:xfrm>
            <a:off x="-8953" y="3620453"/>
            <a:ext cx="9799934" cy="1417660"/>
          </a:xfrm>
          <a:prstGeom prst="rect">
            <a:avLst/>
          </a:prstGeom>
        </p:spPr>
      </p:pic>
    </p:spTree>
    <p:extLst>
      <p:ext uri="{BB962C8B-B14F-4D97-AF65-F5344CB8AC3E}">
        <p14:creationId xmlns:p14="http://schemas.microsoft.com/office/powerpoint/2010/main" val="761285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10/9/20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2" name="Picture 1"/>
          <p:cNvPicPr>
            <a:picLocks noChangeAspect="1"/>
          </p:cNvPicPr>
          <p:nvPr/>
        </p:nvPicPr>
        <p:blipFill>
          <a:blip r:embed="rId2"/>
          <a:stretch>
            <a:fillRect/>
          </a:stretch>
        </p:blipFill>
        <p:spPr>
          <a:xfrm>
            <a:off x="401605" y="1330713"/>
            <a:ext cx="4572000" cy="866775"/>
          </a:xfrm>
          <a:prstGeom prst="rect">
            <a:avLst/>
          </a:prstGeom>
        </p:spPr>
      </p:pic>
      <p:pic>
        <p:nvPicPr>
          <p:cNvPr id="3" name="Picture 2"/>
          <p:cNvPicPr>
            <a:picLocks noChangeAspect="1"/>
          </p:cNvPicPr>
          <p:nvPr/>
        </p:nvPicPr>
        <p:blipFill>
          <a:blip r:embed="rId3"/>
          <a:stretch>
            <a:fillRect/>
          </a:stretch>
        </p:blipFill>
        <p:spPr>
          <a:xfrm>
            <a:off x="401605" y="3571823"/>
            <a:ext cx="2009775" cy="771525"/>
          </a:xfrm>
          <a:prstGeom prst="rect">
            <a:avLst/>
          </a:prstGeom>
        </p:spPr>
      </p:pic>
      <p:pic>
        <p:nvPicPr>
          <p:cNvPr id="4" name="Picture 3"/>
          <p:cNvPicPr>
            <a:picLocks noChangeAspect="1"/>
          </p:cNvPicPr>
          <p:nvPr/>
        </p:nvPicPr>
        <p:blipFill>
          <a:blip r:embed="rId4"/>
          <a:stretch>
            <a:fillRect/>
          </a:stretch>
        </p:blipFill>
        <p:spPr>
          <a:xfrm>
            <a:off x="678791" y="2886023"/>
            <a:ext cx="4629150" cy="685800"/>
          </a:xfrm>
          <a:prstGeom prst="rect">
            <a:avLst/>
          </a:prstGeom>
        </p:spPr>
      </p:pic>
      <p:sp>
        <p:nvSpPr>
          <p:cNvPr id="5" name="Rectangle 4"/>
          <p:cNvSpPr/>
          <p:nvPr/>
        </p:nvSpPr>
        <p:spPr>
          <a:xfrm>
            <a:off x="327803" y="557524"/>
            <a:ext cx="7142672" cy="646331"/>
          </a:xfrm>
          <a:prstGeom prst="rect">
            <a:avLst/>
          </a:prstGeom>
        </p:spPr>
        <p:txBody>
          <a:bodyPr wrap="square">
            <a:spAutoFit/>
          </a:bodyPr>
          <a:lstStyle/>
          <a:p>
            <a:r>
              <a:rPr lang="en-US" dirty="0"/>
              <a:t>1889   1890   1891   1892   1893   1894   1895   1896   1897   1898   H2O </a:t>
            </a:r>
          </a:p>
          <a:p>
            <a:r>
              <a:rPr lang="en-US" dirty="0"/>
              <a:t>ASM WT~270bp KO~520bp</a:t>
            </a:r>
          </a:p>
        </p:txBody>
      </p:sp>
      <p:sp>
        <p:nvSpPr>
          <p:cNvPr id="12" name="Rectangle 11"/>
          <p:cNvSpPr/>
          <p:nvPr/>
        </p:nvSpPr>
        <p:spPr>
          <a:xfrm>
            <a:off x="678791" y="4690650"/>
            <a:ext cx="4572000" cy="646331"/>
          </a:xfrm>
          <a:prstGeom prst="rect">
            <a:avLst/>
          </a:prstGeom>
        </p:spPr>
        <p:txBody>
          <a:bodyPr>
            <a:spAutoFit/>
          </a:bodyPr>
          <a:lstStyle/>
          <a:p>
            <a:r>
              <a:rPr lang="en-US" dirty="0"/>
              <a:t>2659   2660    WT     H2O  </a:t>
            </a:r>
          </a:p>
          <a:p>
            <a:r>
              <a:rPr lang="en-US" dirty="0"/>
              <a:t>Nlrp3 WT~248bp KO~430bp</a:t>
            </a:r>
          </a:p>
        </p:txBody>
      </p:sp>
    </p:spTree>
    <p:extLst>
      <p:ext uri="{BB962C8B-B14F-4D97-AF65-F5344CB8AC3E}">
        <p14:creationId xmlns:p14="http://schemas.microsoft.com/office/powerpoint/2010/main" val="2895492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11/2/20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1272020" y="3043126"/>
            <a:ext cx="4572000" cy="646331"/>
          </a:xfrm>
          <a:prstGeom prst="rect">
            <a:avLst/>
          </a:prstGeom>
        </p:spPr>
        <p:txBody>
          <a:bodyPr>
            <a:spAutoFit/>
          </a:bodyPr>
          <a:lstStyle/>
          <a:p>
            <a:r>
              <a:rPr lang="en-US" dirty="0"/>
              <a:t>2672   2673   2674   H2O</a:t>
            </a:r>
          </a:p>
          <a:p>
            <a:r>
              <a:rPr lang="en-US" dirty="0"/>
              <a:t>Nlrp3 WT~248bp KO~430bp</a:t>
            </a:r>
          </a:p>
        </p:txBody>
      </p:sp>
      <p:pic>
        <p:nvPicPr>
          <p:cNvPr id="3" name="Picture 2"/>
          <p:cNvPicPr>
            <a:picLocks noChangeAspect="1"/>
          </p:cNvPicPr>
          <p:nvPr/>
        </p:nvPicPr>
        <p:blipFill>
          <a:blip r:embed="rId2"/>
          <a:stretch>
            <a:fillRect/>
          </a:stretch>
        </p:blipFill>
        <p:spPr>
          <a:xfrm>
            <a:off x="224270" y="1223703"/>
            <a:ext cx="5619750" cy="952500"/>
          </a:xfrm>
          <a:prstGeom prst="rect">
            <a:avLst/>
          </a:prstGeom>
        </p:spPr>
      </p:pic>
      <p:pic>
        <p:nvPicPr>
          <p:cNvPr id="4" name="Picture 3"/>
          <p:cNvPicPr>
            <a:picLocks noChangeAspect="1"/>
          </p:cNvPicPr>
          <p:nvPr/>
        </p:nvPicPr>
        <p:blipFill>
          <a:blip r:embed="rId3"/>
          <a:stretch>
            <a:fillRect/>
          </a:stretch>
        </p:blipFill>
        <p:spPr>
          <a:xfrm>
            <a:off x="1428750" y="3853806"/>
            <a:ext cx="1714500" cy="857250"/>
          </a:xfrm>
          <a:prstGeom prst="rect">
            <a:avLst/>
          </a:prstGeom>
        </p:spPr>
      </p:pic>
      <p:sp>
        <p:nvSpPr>
          <p:cNvPr id="5" name="Rectangle 4"/>
          <p:cNvSpPr/>
          <p:nvPr/>
        </p:nvSpPr>
        <p:spPr>
          <a:xfrm>
            <a:off x="-1" y="480822"/>
            <a:ext cx="8811491" cy="646331"/>
          </a:xfrm>
          <a:prstGeom prst="rect">
            <a:avLst/>
          </a:prstGeom>
        </p:spPr>
        <p:txBody>
          <a:bodyPr wrap="square">
            <a:spAutoFit/>
          </a:bodyPr>
          <a:lstStyle/>
          <a:p>
            <a:r>
              <a:rPr lang="en-US" dirty="0"/>
              <a:t>1899   1900   1901   1902   1903   1904   1905   1906   1907   1908   1909   1910   1911   H2O</a:t>
            </a:r>
          </a:p>
          <a:p>
            <a:r>
              <a:rPr lang="en-US" dirty="0"/>
              <a:t>ASM WT~270bp KO~520bp</a:t>
            </a:r>
          </a:p>
        </p:txBody>
      </p:sp>
      <p:pic>
        <p:nvPicPr>
          <p:cNvPr id="12" name="Picture 11"/>
          <p:cNvPicPr>
            <a:picLocks noChangeAspect="1"/>
          </p:cNvPicPr>
          <p:nvPr/>
        </p:nvPicPr>
        <p:blipFill>
          <a:blip r:embed="rId4"/>
          <a:stretch>
            <a:fillRect/>
          </a:stretch>
        </p:blipFill>
        <p:spPr>
          <a:xfrm>
            <a:off x="1150639" y="4723932"/>
            <a:ext cx="7048500" cy="952500"/>
          </a:xfrm>
          <a:prstGeom prst="rect">
            <a:avLst/>
          </a:prstGeom>
        </p:spPr>
      </p:pic>
    </p:spTree>
    <p:extLst>
      <p:ext uri="{BB962C8B-B14F-4D97-AF65-F5344CB8AC3E}">
        <p14:creationId xmlns:p14="http://schemas.microsoft.com/office/powerpoint/2010/main" val="140142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a:t>11/10/20</a:t>
            </a:r>
          </a:p>
        </p:txBody>
      </p:sp>
      <p:pic>
        <p:nvPicPr>
          <p:cNvPr id="2" name="Picture 1"/>
          <p:cNvPicPr>
            <a:picLocks noChangeAspect="1"/>
          </p:cNvPicPr>
          <p:nvPr/>
        </p:nvPicPr>
        <p:blipFill>
          <a:blip r:embed="rId2"/>
          <a:stretch>
            <a:fillRect/>
          </a:stretch>
        </p:blipFill>
        <p:spPr>
          <a:xfrm>
            <a:off x="817745" y="852833"/>
            <a:ext cx="2676525" cy="1228725"/>
          </a:xfrm>
          <a:prstGeom prst="rect">
            <a:avLst/>
          </a:prstGeom>
        </p:spPr>
      </p:pic>
      <p:sp>
        <p:nvSpPr>
          <p:cNvPr id="3" name="Rectangle 2"/>
          <p:cNvSpPr/>
          <p:nvPr/>
        </p:nvSpPr>
        <p:spPr>
          <a:xfrm>
            <a:off x="315884" y="2216024"/>
            <a:ext cx="4572000" cy="646331"/>
          </a:xfrm>
          <a:prstGeom prst="rect">
            <a:avLst/>
          </a:prstGeom>
        </p:spPr>
        <p:txBody>
          <a:bodyPr>
            <a:spAutoFit/>
          </a:bodyPr>
          <a:lstStyle/>
          <a:p>
            <a:r>
              <a:rPr lang="en-US" dirty="0"/>
              <a:t>1689   1690   1800   1801   1802   H2O</a:t>
            </a:r>
          </a:p>
          <a:p>
            <a:r>
              <a:rPr lang="en-US" dirty="0"/>
              <a:t>ASM WT~270bp KO~520bp</a:t>
            </a:r>
          </a:p>
        </p:txBody>
      </p:sp>
      <p:sp>
        <p:nvSpPr>
          <p:cNvPr id="4" name="Rectangle 3"/>
          <p:cNvSpPr/>
          <p:nvPr/>
        </p:nvSpPr>
        <p:spPr>
          <a:xfrm>
            <a:off x="249381" y="4892350"/>
            <a:ext cx="6259483" cy="646331"/>
          </a:xfrm>
          <a:prstGeom prst="rect">
            <a:avLst/>
          </a:prstGeom>
        </p:spPr>
        <p:txBody>
          <a:bodyPr wrap="square">
            <a:spAutoFit/>
          </a:bodyPr>
          <a:lstStyle/>
          <a:p>
            <a:r>
              <a:rPr lang="en-US" dirty="0"/>
              <a:t>1689   1690   1800   1801   1802   1903   1908   H2O</a:t>
            </a:r>
          </a:p>
          <a:p>
            <a:r>
              <a:rPr lang="en-US" dirty="0"/>
              <a:t>ASM WT~270bp KO~520bp</a:t>
            </a:r>
          </a:p>
        </p:txBody>
      </p:sp>
      <p:sp>
        <p:nvSpPr>
          <p:cNvPr id="13" name="TextBox 12"/>
          <p:cNvSpPr txBox="1"/>
          <p:nvPr/>
        </p:nvSpPr>
        <p:spPr>
          <a:xfrm>
            <a:off x="225115" y="3085752"/>
            <a:ext cx="1555426" cy="369332"/>
          </a:xfrm>
          <a:prstGeom prst="rect">
            <a:avLst/>
          </a:prstGeom>
          <a:noFill/>
        </p:spPr>
        <p:txBody>
          <a:bodyPr wrap="none" rtlCol="0">
            <a:spAutoFit/>
          </a:bodyPr>
          <a:lstStyle/>
          <a:p>
            <a:r>
              <a:rPr lang="en-US" dirty="0"/>
              <a:t>11/11/20 redo</a:t>
            </a:r>
          </a:p>
        </p:txBody>
      </p:sp>
      <p:pic>
        <p:nvPicPr>
          <p:cNvPr id="5" name="Picture 4"/>
          <p:cNvPicPr>
            <a:picLocks noChangeAspect="1"/>
          </p:cNvPicPr>
          <p:nvPr/>
        </p:nvPicPr>
        <p:blipFill>
          <a:blip r:embed="rId3"/>
          <a:stretch>
            <a:fillRect/>
          </a:stretch>
        </p:blipFill>
        <p:spPr>
          <a:xfrm>
            <a:off x="758274" y="3678481"/>
            <a:ext cx="3190271" cy="1065603"/>
          </a:xfrm>
          <a:prstGeom prst="rect">
            <a:avLst/>
          </a:prstGeom>
        </p:spPr>
      </p:pic>
    </p:spTree>
    <p:extLst>
      <p:ext uri="{BB962C8B-B14F-4D97-AF65-F5344CB8AC3E}">
        <p14:creationId xmlns:p14="http://schemas.microsoft.com/office/powerpoint/2010/main" val="1132392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1066318" cy="369332"/>
          </a:xfrm>
          <a:prstGeom prst="rect">
            <a:avLst/>
          </a:prstGeom>
          <a:noFill/>
        </p:spPr>
        <p:txBody>
          <a:bodyPr wrap="none" rtlCol="0">
            <a:spAutoFit/>
          </a:bodyPr>
          <a:lstStyle/>
          <a:p>
            <a:r>
              <a:rPr lang="en-US" dirty="0"/>
              <a:t>11/24/20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166255" y="549212"/>
            <a:ext cx="6858000" cy="923330"/>
          </a:xfrm>
          <a:prstGeom prst="rect">
            <a:avLst/>
          </a:prstGeom>
        </p:spPr>
        <p:txBody>
          <a:bodyPr wrap="square">
            <a:spAutoFit/>
          </a:bodyPr>
          <a:lstStyle/>
          <a:p>
            <a:r>
              <a:rPr lang="en-US" dirty="0"/>
              <a:t>1912   1913   1914   1915   1916   1917   1918   1919   1920   1921   1922   1923   1924   1925   1926   1927   1928   H2O</a:t>
            </a:r>
          </a:p>
          <a:p>
            <a:r>
              <a:rPr lang="en-US" dirty="0"/>
              <a:t>ASM WT~270bp KO~520bp</a:t>
            </a:r>
          </a:p>
        </p:txBody>
      </p:sp>
      <p:pic>
        <p:nvPicPr>
          <p:cNvPr id="3" name="Picture 2"/>
          <p:cNvPicPr>
            <a:picLocks noChangeAspect="1"/>
          </p:cNvPicPr>
          <p:nvPr/>
        </p:nvPicPr>
        <p:blipFill>
          <a:blip r:embed="rId2"/>
          <a:stretch>
            <a:fillRect/>
          </a:stretch>
        </p:blipFill>
        <p:spPr>
          <a:xfrm>
            <a:off x="233016" y="1607008"/>
            <a:ext cx="7115175" cy="942975"/>
          </a:xfrm>
          <a:prstGeom prst="rect">
            <a:avLst/>
          </a:prstGeom>
        </p:spPr>
      </p:pic>
    </p:spTree>
    <p:extLst>
      <p:ext uri="{BB962C8B-B14F-4D97-AF65-F5344CB8AC3E}">
        <p14:creationId xmlns:p14="http://schemas.microsoft.com/office/powerpoint/2010/main" val="3067955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1066318" cy="369332"/>
          </a:xfrm>
          <a:prstGeom prst="rect">
            <a:avLst/>
          </a:prstGeom>
          <a:noFill/>
        </p:spPr>
        <p:txBody>
          <a:bodyPr wrap="none" rtlCol="0">
            <a:spAutoFit/>
          </a:bodyPr>
          <a:lstStyle/>
          <a:p>
            <a:r>
              <a:rPr lang="en-US" dirty="0"/>
              <a:t>12/21/20</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515388" y="839276"/>
            <a:ext cx="5951913" cy="646331"/>
          </a:xfrm>
          <a:prstGeom prst="rect">
            <a:avLst/>
          </a:prstGeom>
        </p:spPr>
        <p:txBody>
          <a:bodyPr wrap="square">
            <a:spAutoFit/>
          </a:bodyPr>
          <a:lstStyle/>
          <a:p>
            <a:r>
              <a:rPr lang="en-US" dirty="0"/>
              <a:t>1929   1930   1931   1932   1933   1934   1935   1936   H2O</a:t>
            </a:r>
          </a:p>
          <a:p>
            <a:r>
              <a:rPr lang="en-US" dirty="0"/>
              <a:t>ASM WT~270bp KO~520bp</a:t>
            </a:r>
          </a:p>
        </p:txBody>
      </p:sp>
      <p:pic>
        <p:nvPicPr>
          <p:cNvPr id="3" name="Picture 2"/>
          <p:cNvPicPr>
            <a:picLocks noChangeAspect="1"/>
          </p:cNvPicPr>
          <p:nvPr/>
        </p:nvPicPr>
        <p:blipFill>
          <a:blip r:embed="rId2"/>
          <a:stretch>
            <a:fillRect/>
          </a:stretch>
        </p:blipFill>
        <p:spPr>
          <a:xfrm>
            <a:off x="1034328" y="1768043"/>
            <a:ext cx="3667125" cy="1047750"/>
          </a:xfrm>
          <a:prstGeom prst="rect">
            <a:avLst/>
          </a:prstGeom>
        </p:spPr>
      </p:pic>
    </p:spTree>
    <p:extLst>
      <p:ext uri="{BB962C8B-B14F-4D97-AF65-F5344CB8AC3E}">
        <p14:creationId xmlns:p14="http://schemas.microsoft.com/office/powerpoint/2010/main" val="2480254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a:t>12/24/20</a:t>
            </a:r>
          </a:p>
        </p:txBody>
      </p:sp>
      <p:sp>
        <p:nvSpPr>
          <p:cNvPr id="2" name="Rectangle 1"/>
          <p:cNvSpPr/>
          <p:nvPr/>
        </p:nvSpPr>
        <p:spPr>
          <a:xfrm>
            <a:off x="199505" y="557524"/>
            <a:ext cx="4572000" cy="646331"/>
          </a:xfrm>
          <a:prstGeom prst="rect">
            <a:avLst/>
          </a:prstGeom>
        </p:spPr>
        <p:txBody>
          <a:bodyPr>
            <a:spAutoFit/>
          </a:bodyPr>
          <a:lstStyle/>
          <a:p>
            <a:r>
              <a:rPr lang="en-US" dirty="0"/>
              <a:t>1937   1938   1939    H2O</a:t>
            </a:r>
          </a:p>
          <a:p>
            <a:r>
              <a:rPr lang="en-US" dirty="0"/>
              <a:t>ASM WT~270bp KO~520bp</a:t>
            </a:r>
          </a:p>
        </p:txBody>
      </p:sp>
      <p:sp>
        <p:nvSpPr>
          <p:cNvPr id="3" name="Rectangle 2"/>
          <p:cNvSpPr/>
          <p:nvPr/>
        </p:nvSpPr>
        <p:spPr>
          <a:xfrm>
            <a:off x="0" y="2967335"/>
            <a:ext cx="6858000" cy="646331"/>
          </a:xfrm>
          <a:prstGeom prst="rect">
            <a:avLst/>
          </a:prstGeom>
        </p:spPr>
        <p:txBody>
          <a:bodyPr wrap="square">
            <a:spAutoFit/>
          </a:bodyPr>
          <a:lstStyle/>
          <a:p>
            <a:r>
              <a:rPr lang="en-US" dirty="0"/>
              <a:t>2666   2667   2684   2685   2686   2687   2688   2689   2690   2691   H2O  </a:t>
            </a:r>
          </a:p>
          <a:p>
            <a:r>
              <a:rPr lang="en-US" dirty="0"/>
              <a:t>Nlrp3 WT~248bp KO~430bp</a:t>
            </a:r>
          </a:p>
        </p:txBody>
      </p:sp>
      <p:pic>
        <p:nvPicPr>
          <p:cNvPr id="4" name="Picture 3"/>
          <p:cNvPicPr>
            <a:picLocks noChangeAspect="1"/>
          </p:cNvPicPr>
          <p:nvPr/>
        </p:nvPicPr>
        <p:blipFill>
          <a:blip r:embed="rId2"/>
          <a:stretch>
            <a:fillRect/>
          </a:stretch>
        </p:blipFill>
        <p:spPr>
          <a:xfrm>
            <a:off x="307257" y="4720008"/>
            <a:ext cx="4162425" cy="1038225"/>
          </a:xfrm>
          <a:prstGeom prst="rect">
            <a:avLst/>
          </a:prstGeom>
        </p:spPr>
      </p:pic>
      <p:pic>
        <p:nvPicPr>
          <p:cNvPr id="5" name="Picture 4"/>
          <p:cNvPicPr>
            <a:picLocks noChangeAspect="1"/>
          </p:cNvPicPr>
          <p:nvPr/>
        </p:nvPicPr>
        <p:blipFill>
          <a:blip r:embed="rId3"/>
          <a:stretch>
            <a:fillRect/>
          </a:stretch>
        </p:blipFill>
        <p:spPr>
          <a:xfrm>
            <a:off x="465686" y="1346715"/>
            <a:ext cx="3524250" cy="1228725"/>
          </a:xfrm>
          <a:prstGeom prst="rect">
            <a:avLst/>
          </a:prstGeom>
        </p:spPr>
      </p:pic>
      <p:pic>
        <p:nvPicPr>
          <p:cNvPr id="13" name="Picture 12"/>
          <p:cNvPicPr>
            <a:picLocks noChangeAspect="1"/>
          </p:cNvPicPr>
          <p:nvPr/>
        </p:nvPicPr>
        <p:blipFill>
          <a:blip r:embed="rId4"/>
          <a:stretch>
            <a:fillRect/>
          </a:stretch>
        </p:blipFill>
        <p:spPr>
          <a:xfrm>
            <a:off x="62410" y="3571340"/>
            <a:ext cx="9887925" cy="1143059"/>
          </a:xfrm>
          <a:prstGeom prst="rect">
            <a:avLst/>
          </a:prstGeom>
        </p:spPr>
      </p:pic>
    </p:spTree>
    <p:extLst>
      <p:ext uri="{BB962C8B-B14F-4D97-AF65-F5344CB8AC3E}">
        <p14:creationId xmlns:p14="http://schemas.microsoft.com/office/powerpoint/2010/main" val="3837227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1/27/21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57200"/>
            <a:ext cx="9144000" cy="923330"/>
          </a:xfrm>
          <a:prstGeom prst="rect">
            <a:avLst/>
          </a:prstGeom>
        </p:spPr>
        <p:txBody>
          <a:bodyPr wrap="square">
            <a:spAutoFit/>
          </a:bodyPr>
          <a:lstStyle/>
          <a:p>
            <a:r>
              <a:rPr lang="en-US" dirty="0"/>
              <a:t>1940   1941   1942   1943   1944   1945   1946   1947   1948   1949   1950   1951   1952   1953   1954   1955   1956   1957   1958   1959   1960   1961   1962   H2O </a:t>
            </a:r>
          </a:p>
          <a:p>
            <a:r>
              <a:rPr lang="en-US" dirty="0"/>
              <a:t>ASM WT~270bp KO~520bp</a:t>
            </a:r>
          </a:p>
        </p:txBody>
      </p:sp>
      <p:pic>
        <p:nvPicPr>
          <p:cNvPr id="3" name="Picture 2"/>
          <p:cNvPicPr>
            <a:picLocks noChangeAspect="1"/>
          </p:cNvPicPr>
          <p:nvPr/>
        </p:nvPicPr>
        <p:blipFill>
          <a:blip r:embed="rId2"/>
          <a:stretch>
            <a:fillRect/>
          </a:stretch>
        </p:blipFill>
        <p:spPr>
          <a:xfrm>
            <a:off x="238991" y="4188756"/>
            <a:ext cx="5257800" cy="971550"/>
          </a:xfrm>
          <a:prstGeom prst="rect">
            <a:avLst/>
          </a:prstGeom>
        </p:spPr>
      </p:pic>
      <p:sp>
        <p:nvSpPr>
          <p:cNvPr id="4" name="Rectangle 3"/>
          <p:cNvSpPr/>
          <p:nvPr/>
        </p:nvSpPr>
        <p:spPr>
          <a:xfrm>
            <a:off x="62410" y="3452108"/>
            <a:ext cx="8607765" cy="646331"/>
          </a:xfrm>
          <a:prstGeom prst="rect">
            <a:avLst/>
          </a:prstGeom>
        </p:spPr>
        <p:txBody>
          <a:bodyPr wrap="square">
            <a:spAutoFit/>
          </a:bodyPr>
          <a:lstStyle/>
          <a:p>
            <a:r>
              <a:rPr lang="en-US" dirty="0"/>
              <a:t>2692   2693   2694   2695   2696   2697   2698   2699   2700   2701   2702   2703   H2O </a:t>
            </a:r>
          </a:p>
          <a:p>
            <a:r>
              <a:rPr lang="en-US" dirty="0"/>
              <a:t>Nlrp3 WT~248bp KO~430bp</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1494927"/>
            <a:ext cx="9060873" cy="910641"/>
          </a:xfrm>
          <a:prstGeom prst="rect">
            <a:avLst/>
          </a:prstGeom>
        </p:spPr>
      </p:pic>
    </p:spTree>
    <p:extLst>
      <p:ext uri="{BB962C8B-B14F-4D97-AF65-F5344CB8AC3E}">
        <p14:creationId xmlns:p14="http://schemas.microsoft.com/office/powerpoint/2010/main" val="164432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1/30/21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07324"/>
            <a:ext cx="9144000" cy="1200329"/>
          </a:xfrm>
          <a:prstGeom prst="rect">
            <a:avLst/>
          </a:prstGeom>
        </p:spPr>
        <p:txBody>
          <a:bodyPr wrap="square">
            <a:spAutoFit/>
          </a:bodyPr>
          <a:lstStyle/>
          <a:p>
            <a:r>
              <a:rPr lang="en-US" dirty="0"/>
              <a:t>1940   1941   1942   1943   1944   1945   1946   1947   1948   1949   1950   1951   1952   1953   1954   1955   1956   1957   1958   1959   1960   1963   1964   1965   1966   1967   1968   1969   H2O </a:t>
            </a:r>
          </a:p>
          <a:p>
            <a:r>
              <a:rPr lang="en-US" dirty="0"/>
              <a:t>ASM WT~270bp KO~520bp</a:t>
            </a:r>
          </a:p>
        </p:txBody>
      </p:sp>
      <p:pic>
        <p:nvPicPr>
          <p:cNvPr id="3" name="Picture 2"/>
          <p:cNvPicPr>
            <a:picLocks noChangeAspect="1"/>
          </p:cNvPicPr>
          <p:nvPr/>
        </p:nvPicPr>
        <p:blipFill>
          <a:blip r:embed="rId2"/>
          <a:stretch>
            <a:fillRect/>
          </a:stretch>
        </p:blipFill>
        <p:spPr>
          <a:xfrm>
            <a:off x="0" y="1742119"/>
            <a:ext cx="9144000" cy="881163"/>
          </a:xfrm>
          <a:prstGeom prst="rect">
            <a:avLst/>
          </a:prstGeom>
        </p:spPr>
      </p:pic>
    </p:spTree>
    <p:extLst>
      <p:ext uri="{BB962C8B-B14F-4D97-AF65-F5344CB8AC3E}">
        <p14:creationId xmlns:p14="http://schemas.microsoft.com/office/powerpoint/2010/main" val="472200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884327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70168"/>
          <a:stretch/>
        </p:blipFill>
        <p:spPr>
          <a:xfrm>
            <a:off x="2358383" y="2005321"/>
            <a:ext cx="3335835" cy="923925"/>
          </a:xfrm>
          <a:prstGeom prst="rect">
            <a:avLst/>
          </a:prstGeom>
        </p:spPr>
      </p:pic>
      <p:sp>
        <p:nvSpPr>
          <p:cNvPr id="6" name="TextBox 5"/>
          <p:cNvSpPr txBox="1"/>
          <p:nvPr/>
        </p:nvSpPr>
        <p:spPr>
          <a:xfrm>
            <a:off x="62410" y="146058"/>
            <a:ext cx="832279" cy="369332"/>
          </a:xfrm>
          <a:prstGeom prst="rect">
            <a:avLst/>
          </a:prstGeom>
          <a:noFill/>
        </p:spPr>
        <p:txBody>
          <a:bodyPr wrap="none" rtlCol="0">
            <a:spAutoFit/>
          </a:bodyPr>
          <a:lstStyle/>
          <a:p>
            <a:r>
              <a:rPr lang="en-US" dirty="0"/>
              <a:t>3/4/21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1" y="515390"/>
            <a:ext cx="9085811" cy="646331"/>
          </a:xfrm>
          <a:prstGeom prst="rect">
            <a:avLst/>
          </a:prstGeom>
        </p:spPr>
        <p:txBody>
          <a:bodyPr wrap="square">
            <a:spAutoFit/>
          </a:bodyPr>
          <a:lstStyle/>
          <a:p>
            <a:r>
              <a:rPr lang="en-US" dirty="0"/>
              <a:t>1970   1971   1972   1973   1974   1975   1976   1977   1978   1979   1980   1981   1982   H2O </a:t>
            </a:r>
          </a:p>
          <a:p>
            <a:r>
              <a:rPr lang="en-US" dirty="0"/>
              <a:t>ASM WT~270bp KO~520bp</a:t>
            </a:r>
          </a:p>
        </p:txBody>
      </p:sp>
      <p:pic>
        <p:nvPicPr>
          <p:cNvPr id="3" name="Picture 2"/>
          <p:cNvPicPr>
            <a:picLocks noChangeAspect="1"/>
          </p:cNvPicPr>
          <p:nvPr/>
        </p:nvPicPr>
        <p:blipFill rotWithShape="1">
          <a:blip r:embed="rId3"/>
          <a:srcRect r="4255"/>
          <a:stretch/>
        </p:blipFill>
        <p:spPr>
          <a:xfrm>
            <a:off x="376667" y="2163781"/>
            <a:ext cx="2225217" cy="723900"/>
          </a:xfrm>
          <a:prstGeom prst="rect">
            <a:avLst/>
          </a:prstGeom>
        </p:spPr>
      </p:pic>
      <p:pic>
        <p:nvPicPr>
          <p:cNvPr id="5" name="Picture 4"/>
          <p:cNvPicPr>
            <a:picLocks noChangeAspect="1"/>
          </p:cNvPicPr>
          <p:nvPr/>
        </p:nvPicPr>
        <p:blipFill>
          <a:blip r:embed="rId4"/>
          <a:stretch>
            <a:fillRect/>
          </a:stretch>
        </p:blipFill>
        <p:spPr>
          <a:xfrm>
            <a:off x="62410" y="2983117"/>
            <a:ext cx="5572125" cy="657225"/>
          </a:xfrm>
          <a:prstGeom prst="rect">
            <a:avLst/>
          </a:prstGeom>
        </p:spPr>
      </p:pic>
      <p:pic>
        <p:nvPicPr>
          <p:cNvPr id="12" name="Picture 11"/>
          <p:cNvPicPr>
            <a:picLocks noChangeAspect="1"/>
          </p:cNvPicPr>
          <p:nvPr/>
        </p:nvPicPr>
        <p:blipFill>
          <a:blip r:embed="rId5"/>
          <a:stretch>
            <a:fillRect/>
          </a:stretch>
        </p:blipFill>
        <p:spPr>
          <a:xfrm>
            <a:off x="69784" y="1149050"/>
            <a:ext cx="5610225" cy="990600"/>
          </a:xfrm>
          <a:prstGeom prst="rect">
            <a:avLst/>
          </a:prstGeom>
        </p:spPr>
      </p:pic>
      <p:pic>
        <p:nvPicPr>
          <p:cNvPr id="13" name="Picture 12"/>
          <p:cNvPicPr>
            <a:picLocks noChangeAspect="1"/>
          </p:cNvPicPr>
          <p:nvPr/>
        </p:nvPicPr>
        <p:blipFill>
          <a:blip r:embed="rId6"/>
          <a:stretch>
            <a:fillRect/>
          </a:stretch>
        </p:blipFill>
        <p:spPr>
          <a:xfrm>
            <a:off x="23976" y="3694213"/>
            <a:ext cx="9010650" cy="762000"/>
          </a:xfrm>
          <a:prstGeom prst="rect">
            <a:avLst/>
          </a:prstGeom>
        </p:spPr>
      </p:pic>
      <p:pic>
        <p:nvPicPr>
          <p:cNvPr id="14" name="Picture 13"/>
          <p:cNvPicPr>
            <a:picLocks noChangeAspect="1"/>
          </p:cNvPicPr>
          <p:nvPr/>
        </p:nvPicPr>
        <p:blipFill>
          <a:blip r:embed="rId7"/>
          <a:stretch>
            <a:fillRect/>
          </a:stretch>
        </p:blipFill>
        <p:spPr>
          <a:xfrm>
            <a:off x="1595601" y="4911262"/>
            <a:ext cx="7439025" cy="1038225"/>
          </a:xfrm>
          <a:prstGeom prst="rect">
            <a:avLst/>
          </a:prstGeom>
        </p:spPr>
      </p:pic>
      <p:pic>
        <p:nvPicPr>
          <p:cNvPr id="15" name="Picture 14"/>
          <p:cNvPicPr>
            <a:picLocks noChangeAspect="1"/>
          </p:cNvPicPr>
          <p:nvPr/>
        </p:nvPicPr>
        <p:blipFill rotWithShape="1">
          <a:blip r:embed="rId2"/>
          <a:srcRect l="1" r="30024"/>
          <a:stretch/>
        </p:blipFill>
        <p:spPr>
          <a:xfrm>
            <a:off x="1173130" y="5932815"/>
            <a:ext cx="7824708" cy="923925"/>
          </a:xfrm>
          <a:prstGeom prst="rect">
            <a:avLst/>
          </a:prstGeom>
        </p:spPr>
      </p:pic>
      <p:sp>
        <p:nvSpPr>
          <p:cNvPr id="16" name="Rectangle 15"/>
          <p:cNvSpPr/>
          <p:nvPr/>
        </p:nvSpPr>
        <p:spPr>
          <a:xfrm>
            <a:off x="-29097" y="4426513"/>
            <a:ext cx="9144001" cy="461665"/>
          </a:xfrm>
          <a:prstGeom prst="rect">
            <a:avLst/>
          </a:prstGeom>
        </p:spPr>
        <p:txBody>
          <a:bodyPr wrap="square">
            <a:spAutoFit/>
          </a:bodyPr>
          <a:lstStyle/>
          <a:p>
            <a:r>
              <a:rPr lang="en-US" sz="1200" dirty="0"/>
              <a:t>2704   2705   2706   2707   2708   2709   2710 </a:t>
            </a:r>
            <a:r>
              <a:rPr lang="en-US" sz="1200" dirty="0" smtClean="0"/>
              <a:t>  2711   2712   2713   2714   2715   2716   2717   </a:t>
            </a:r>
            <a:r>
              <a:rPr lang="en-US" sz="1200" dirty="0"/>
              <a:t>2718   2719   2720   2721   H2O </a:t>
            </a:r>
          </a:p>
          <a:p>
            <a:r>
              <a:rPr lang="en-US" sz="1200" dirty="0"/>
              <a:t>Nlrp3 WT~248bp KO~430bp</a:t>
            </a:r>
          </a:p>
        </p:txBody>
      </p:sp>
    </p:spTree>
    <p:extLst>
      <p:ext uri="{BB962C8B-B14F-4D97-AF65-F5344CB8AC3E}">
        <p14:creationId xmlns:p14="http://schemas.microsoft.com/office/powerpoint/2010/main" val="659283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3/22/21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3" name="Picture 2"/>
          <p:cNvPicPr>
            <a:picLocks noChangeAspect="1"/>
          </p:cNvPicPr>
          <p:nvPr/>
        </p:nvPicPr>
        <p:blipFill>
          <a:blip r:embed="rId2"/>
          <a:stretch>
            <a:fillRect/>
          </a:stretch>
        </p:blipFill>
        <p:spPr>
          <a:xfrm>
            <a:off x="1" y="1622447"/>
            <a:ext cx="9144000" cy="808863"/>
          </a:xfrm>
          <a:prstGeom prst="rect">
            <a:avLst/>
          </a:prstGeom>
        </p:spPr>
      </p:pic>
      <p:sp>
        <p:nvSpPr>
          <p:cNvPr id="4" name="Rectangle 3"/>
          <p:cNvSpPr/>
          <p:nvPr/>
        </p:nvSpPr>
        <p:spPr>
          <a:xfrm>
            <a:off x="0" y="448887"/>
            <a:ext cx="9144000" cy="1200329"/>
          </a:xfrm>
          <a:prstGeom prst="rect">
            <a:avLst/>
          </a:prstGeom>
        </p:spPr>
        <p:txBody>
          <a:bodyPr wrap="square">
            <a:spAutoFit/>
          </a:bodyPr>
          <a:lstStyle/>
          <a:p>
            <a:r>
              <a:rPr lang="en-US" dirty="0"/>
              <a:t>1706   1831   1862   1883   1970   1971   1972   1973   1974   1975   1976   1977   1978   1979   1983   1984   1985   1986   1987   1988   1989   1990   1991   1992   1993   1994   1995   1996   1997   </a:t>
            </a:r>
          </a:p>
          <a:p>
            <a:r>
              <a:rPr lang="en-US" dirty="0"/>
              <a:t>ASM WT~270bp KO~520bp</a:t>
            </a:r>
          </a:p>
        </p:txBody>
      </p:sp>
      <p:pic>
        <p:nvPicPr>
          <p:cNvPr id="12" name="Picture 11"/>
          <p:cNvPicPr>
            <a:picLocks noChangeAspect="1"/>
          </p:cNvPicPr>
          <p:nvPr/>
        </p:nvPicPr>
        <p:blipFill>
          <a:blip r:embed="rId3"/>
          <a:stretch>
            <a:fillRect/>
          </a:stretch>
        </p:blipFill>
        <p:spPr>
          <a:xfrm>
            <a:off x="4310495" y="3122113"/>
            <a:ext cx="4559184" cy="544612"/>
          </a:xfrm>
          <a:prstGeom prst="rect">
            <a:avLst/>
          </a:prstGeom>
        </p:spPr>
      </p:pic>
      <p:pic>
        <p:nvPicPr>
          <p:cNvPr id="13" name="Picture 12"/>
          <p:cNvPicPr>
            <a:picLocks noChangeAspect="1"/>
          </p:cNvPicPr>
          <p:nvPr/>
        </p:nvPicPr>
        <p:blipFill>
          <a:blip r:embed="rId4"/>
          <a:stretch>
            <a:fillRect/>
          </a:stretch>
        </p:blipFill>
        <p:spPr>
          <a:xfrm>
            <a:off x="1" y="3046391"/>
            <a:ext cx="4621876" cy="627089"/>
          </a:xfrm>
          <a:prstGeom prst="rect">
            <a:avLst/>
          </a:prstGeom>
        </p:spPr>
      </p:pic>
      <p:pic>
        <p:nvPicPr>
          <p:cNvPr id="14" name="Picture 13"/>
          <p:cNvPicPr>
            <a:picLocks noChangeAspect="1"/>
          </p:cNvPicPr>
          <p:nvPr/>
        </p:nvPicPr>
        <p:blipFill>
          <a:blip r:embed="rId5"/>
          <a:stretch>
            <a:fillRect/>
          </a:stretch>
        </p:blipFill>
        <p:spPr>
          <a:xfrm>
            <a:off x="0" y="3673480"/>
            <a:ext cx="8869679" cy="588216"/>
          </a:xfrm>
          <a:prstGeom prst="rect">
            <a:avLst/>
          </a:prstGeom>
        </p:spPr>
      </p:pic>
      <p:pic>
        <p:nvPicPr>
          <p:cNvPr id="15" name="Picture 14"/>
          <p:cNvPicPr>
            <a:picLocks noChangeAspect="1"/>
          </p:cNvPicPr>
          <p:nvPr/>
        </p:nvPicPr>
        <p:blipFill>
          <a:blip r:embed="rId6"/>
          <a:stretch>
            <a:fillRect/>
          </a:stretch>
        </p:blipFill>
        <p:spPr>
          <a:xfrm>
            <a:off x="0" y="2488896"/>
            <a:ext cx="9173874" cy="636428"/>
          </a:xfrm>
          <a:prstGeom prst="rect">
            <a:avLst/>
          </a:prstGeom>
        </p:spPr>
      </p:pic>
    </p:spTree>
    <p:extLst>
      <p:ext uri="{BB962C8B-B14F-4D97-AF65-F5344CB8AC3E}">
        <p14:creationId xmlns:p14="http://schemas.microsoft.com/office/powerpoint/2010/main" val="2610172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4/20/21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537059" y="1246600"/>
            <a:ext cx="6824749" cy="646331"/>
          </a:xfrm>
          <a:prstGeom prst="rect">
            <a:avLst/>
          </a:prstGeom>
        </p:spPr>
        <p:txBody>
          <a:bodyPr wrap="square">
            <a:spAutoFit/>
          </a:bodyPr>
          <a:lstStyle/>
          <a:p>
            <a:r>
              <a:rPr lang="en-US" dirty="0"/>
              <a:t>2722   2723   2724   2725   2726   2727   2728   2729   2730   H2O </a:t>
            </a:r>
          </a:p>
          <a:p>
            <a:r>
              <a:rPr lang="en-US" dirty="0"/>
              <a:t>Nlrp3 WT~248bp KO~430bp</a:t>
            </a:r>
          </a:p>
        </p:txBody>
      </p:sp>
      <p:pic>
        <p:nvPicPr>
          <p:cNvPr id="3" name="Picture 2"/>
          <p:cNvPicPr>
            <a:picLocks noChangeAspect="1"/>
          </p:cNvPicPr>
          <p:nvPr/>
        </p:nvPicPr>
        <p:blipFill>
          <a:blip r:embed="rId2"/>
          <a:stretch>
            <a:fillRect/>
          </a:stretch>
        </p:blipFill>
        <p:spPr>
          <a:xfrm>
            <a:off x="606843" y="1854291"/>
            <a:ext cx="4200525" cy="800100"/>
          </a:xfrm>
          <a:prstGeom prst="rect">
            <a:avLst/>
          </a:prstGeom>
        </p:spPr>
      </p:pic>
      <p:pic>
        <p:nvPicPr>
          <p:cNvPr id="5" name="Picture 4"/>
          <p:cNvPicPr>
            <a:picLocks noChangeAspect="1"/>
          </p:cNvPicPr>
          <p:nvPr/>
        </p:nvPicPr>
        <p:blipFill>
          <a:blip r:embed="rId3"/>
          <a:stretch>
            <a:fillRect/>
          </a:stretch>
        </p:blipFill>
        <p:spPr>
          <a:xfrm>
            <a:off x="756221" y="2643821"/>
            <a:ext cx="5895975" cy="1028700"/>
          </a:xfrm>
          <a:prstGeom prst="rect">
            <a:avLst/>
          </a:prstGeom>
        </p:spPr>
      </p:pic>
    </p:spTree>
    <p:extLst>
      <p:ext uri="{BB962C8B-B14F-4D97-AF65-F5344CB8AC3E}">
        <p14:creationId xmlns:p14="http://schemas.microsoft.com/office/powerpoint/2010/main" val="2796023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8460" y="4846432"/>
            <a:ext cx="5211040" cy="874846"/>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a:t>5/20/21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57524"/>
            <a:ext cx="9144000" cy="1754326"/>
          </a:xfrm>
          <a:prstGeom prst="rect">
            <a:avLst/>
          </a:prstGeom>
        </p:spPr>
        <p:txBody>
          <a:bodyPr wrap="square">
            <a:spAutoFit/>
          </a:bodyPr>
          <a:lstStyle/>
          <a:p>
            <a:r>
              <a:rPr lang="en-US" dirty="0"/>
              <a:t>1706   1831   1862   1883   1966   1969   1979   1981   1984   1989   1990   1991   1998   1999   2000    A0001   A0002   A0003   A0004   A0005   A0006   A0007   A0008   A0009   A0010   A0011   A0012   A0013   A0014   </a:t>
            </a:r>
            <a:r>
              <a:rPr lang="pt-BR" dirty="0"/>
              <a:t>A0015   A0016   A0017   A0018   A0019   A0020   A0021   A0022   A0023   A0024   A0025   A0026   A0027   A0028   A0029   A0030   A0031   </a:t>
            </a:r>
            <a:r>
              <a:rPr lang="it-IT" dirty="0"/>
              <a:t>FA001   FA002   FA003   FA004   FA005   FA006   FA007   3322   3323   3324   H2O</a:t>
            </a:r>
            <a:endParaRPr lang="en-US" dirty="0"/>
          </a:p>
          <a:p>
            <a:r>
              <a:rPr lang="en-US" dirty="0"/>
              <a:t>ASM WT~270bp KO~520bp</a:t>
            </a:r>
          </a:p>
        </p:txBody>
      </p:sp>
      <p:pic>
        <p:nvPicPr>
          <p:cNvPr id="3" name="Picture 2"/>
          <p:cNvPicPr>
            <a:picLocks noChangeAspect="1"/>
          </p:cNvPicPr>
          <p:nvPr/>
        </p:nvPicPr>
        <p:blipFill>
          <a:blip r:embed="rId3"/>
          <a:stretch>
            <a:fillRect/>
          </a:stretch>
        </p:blipFill>
        <p:spPr>
          <a:xfrm>
            <a:off x="-30" y="3696905"/>
            <a:ext cx="8771283" cy="562944"/>
          </a:xfrm>
          <a:prstGeom prst="rect">
            <a:avLst/>
          </a:prstGeom>
        </p:spPr>
      </p:pic>
      <p:pic>
        <p:nvPicPr>
          <p:cNvPr id="4" name="Picture 3"/>
          <p:cNvPicPr>
            <a:picLocks noChangeAspect="1"/>
          </p:cNvPicPr>
          <p:nvPr/>
        </p:nvPicPr>
        <p:blipFill>
          <a:blip r:embed="rId4"/>
          <a:stretch>
            <a:fillRect/>
          </a:stretch>
        </p:blipFill>
        <p:spPr>
          <a:xfrm>
            <a:off x="26604" y="2218540"/>
            <a:ext cx="9090792" cy="813987"/>
          </a:xfrm>
          <a:prstGeom prst="rect">
            <a:avLst/>
          </a:prstGeom>
        </p:spPr>
      </p:pic>
      <p:pic>
        <p:nvPicPr>
          <p:cNvPr id="5" name="Picture 4"/>
          <p:cNvPicPr>
            <a:picLocks noChangeAspect="1"/>
          </p:cNvPicPr>
          <p:nvPr/>
        </p:nvPicPr>
        <p:blipFill>
          <a:blip r:embed="rId5"/>
          <a:stretch>
            <a:fillRect/>
          </a:stretch>
        </p:blipFill>
        <p:spPr>
          <a:xfrm>
            <a:off x="4777732" y="4899683"/>
            <a:ext cx="5226255" cy="768343"/>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41123" y="4259849"/>
            <a:ext cx="8854964" cy="578159"/>
          </a:xfrm>
          <a:prstGeom prst="rect">
            <a:avLst/>
          </a:prstGeom>
        </p:spPr>
      </p:pic>
      <p:pic>
        <p:nvPicPr>
          <p:cNvPr id="14" name="Picture 13"/>
          <p:cNvPicPr>
            <a:picLocks noChangeAspect="1"/>
          </p:cNvPicPr>
          <p:nvPr/>
        </p:nvPicPr>
        <p:blipFill>
          <a:blip r:embed="rId8"/>
          <a:stretch>
            <a:fillRect/>
          </a:stretch>
        </p:blipFill>
        <p:spPr>
          <a:xfrm>
            <a:off x="2326542" y="5540765"/>
            <a:ext cx="2846075" cy="744358"/>
          </a:xfrm>
          <a:prstGeom prst="rect">
            <a:avLst/>
          </a:prstGeom>
        </p:spPr>
      </p:pic>
      <p:pic>
        <p:nvPicPr>
          <p:cNvPr id="15" name="Picture 14">
            <a:extLst>
              <a:ext uri="{FF2B5EF4-FFF2-40B4-BE49-F238E27FC236}">
                <a16:creationId xmlns:a16="http://schemas.microsoft.com/office/drawing/2014/main" id="{0AA29AC9-1326-4098-9DA0-079438A50E40}"/>
              </a:ext>
            </a:extLst>
          </p:cNvPr>
          <p:cNvPicPr>
            <a:picLocks noChangeAspect="1"/>
          </p:cNvPicPr>
          <p:nvPr/>
        </p:nvPicPr>
        <p:blipFill>
          <a:blip r:embed="rId9"/>
          <a:stretch>
            <a:fillRect/>
          </a:stretch>
        </p:blipFill>
        <p:spPr>
          <a:xfrm>
            <a:off x="26604" y="3006808"/>
            <a:ext cx="8854964" cy="706370"/>
          </a:xfrm>
          <a:prstGeom prst="rect">
            <a:avLst/>
          </a:prstGeom>
        </p:spPr>
      </p:pic>
      <p:pic>
        <p:nvPicPr>
          <p:cNvPr id="16" name="Picture 15">
            <a:extLst>
              <a:ext uri="{FF2B5EF4-FFF2-40B4-BE49-F238E27FC236}">
                <a16:creationId xmlns:a16="http://schemas.microsoft.com/office/drawing/2014/main" id="{D7B81432-FF95-4366-99E5-A7C027252938}"/>
              </a:ext>
            </a:extLst>
          </p:cNvPr>
          <p:cNvPicPr>
            <a:picLocks noChangeAspect="1"/>
          </p:cNvPicPr>
          <p:nvPr/>
        </p:nvPicPr>
        <p:blipFill rotWithShape="1">
          <a:blip r:embed="rId10"/>
          <a:srcRect t="18323"/>
          <a:stretch/>
        </p:blipFill>
        <p:spPr>
          <a:xfrm>
            <a:off x="2764017" y="6220139"/>
            <a:ext cx="4673022" cy="664378"/>
          </a:xfrm>
          <a:prstGeom prst="rect">
            <a:avLst/>
          </a:prstGeom>
        </p:spPr>
      </p:pic>
    </p:spTree>
    <p:extLst>
      <p:ext uri="{BB962C8B-B14F-4D97-AF65-F5344CB8AC3E}">
        <p14:creationId xmlns:p14="http://schemas.microsoft.com/office/powerpoint/2010/main" val="3759126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a:t>5/22/21</a:t>
            </a:r>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a:extLst>
              <a:ext uri="{FF2B5EF4-FFF2-40B4-BE49-F238E27FC236}">
                <a16:creationId xmlns:a16="http://schemas.microsoft.com/office/drawing/2014/main" id="{31594E44-F961-437E-A23B-D7A82EE40393}"/>
              </a:ext>
            </a:extLst>
          </p:cNvPr>
          <p:cNvSpPr/>
          <p:nvPr/>
        </p:nvSpPr>
        <p:spPr>
          <a:xfrm>
            <a:off x="0" y="515390"/>
            <a:ext cx="9144000" cy="646331"/>
          </a:xfrm>
          <a:prstGeom prst="rect">
            <a:avLst/>
          </a:prstGeom>
        </p:spPr>
        <p:txBody>
          <a:bodyPr wrap="square">
            <a:spAutoFit/>
          </a:bodyPr>
          <a:lstStyle/>
          <a:p>
            <a:r>
              <a:rPr lang="en-US" dirty="0"/>
              <a:t>A0032   A0033   A0034   A0035   A0036   A0038   A0039   A0037   1831   1862   3327   3328   3329   H2OASM WT~270bp KO~520bp</a:t>
            </a:r>
          </a:p>
        </p:txBody>
      </p:sp>
      <p:pic>
        <p:nvPicPr>
          <p:cNvPr id="3" name="Picture 2">
            <a:extLst>
              <a:ext uri="{FF2B5EF4-FFF2-40B4-BE49-F238E27FC236}">
                <a16:creationId xmlns:a16="http://schemas.microsoft.com/office/drawing/2014/main" id="{2AB17647-15F9-48E4-BCAB-8144B77F968F}"/>
              </a:ext>
            </a:extLst>
          </p:cNvPr>
          <p:cNvPicPr>
            <a:picLocks noChangeAspect="1"/>
          </p:cNvPicPr>
          <p:nvPr/>
        </p:nvPicPr>
        <p:blipFill>
          <a:blip r:embed="rId2"/>
          <a:stretch>
            <a:fillRect/>
          </a:stretch>
        </p:blipFill>
        <p:spPr>
          <a:xfrm>
            <a:off x="267024" y="1147027"/>
            <a:ext cx="5857875" cy="1200150"/>
          </a:xfrm>
          <a:prstGeom prst="rect">
            <a:avLst/>
          </a:prstGeom>
        </p:spPr>
      </p:pic>
      <p:pic>
        <p:nvPicPr>
          <p:cNvPr id="13" name="Picture 12">
            <a:extLst>
              <a:ext uri="{FF2B5EF4-FFF2-40B4-BE49-F238E27FC236}">
                <a16:creationId xmlns:a16="http://schemas.microsoft.com/office/drawing/2014/main" id="{DE5354F0-F004-45B9-8D6D-9740DD95EBEB}"/>
              </a:ext>
            </a:extLst>
          </p:cNvPr>
          <p:cNvPicPr>
            <a:picLocks noChangeAspect="1"/>
          </p:cNvPicPr>
          <p:nvPr/>
        </p:nvPicPr>
        <p:blipFill>
          <a:blip r:embed="rId3"/>
          <a:stretch>
            <a:fillRect/>
          </a:stretch>
        </p:blipFill>
        <p:spPr>
          <a:xfrm>
            <a:off x="1047221" y="3244347"/>
            <a:ext cx="4986015" cy="799644"/>
          </a:xfrm>
          <a:prstGeom prst="rect">
            <a:avLst/>
          </a:prstGeom>
        </p:spPr>
      </p:pic>
      <p:pic>
        <p:nvPicPr>
          <p:cNvPr id="14" name="Picture 13">
            <a:extLst>
              <a:ext uri="{FF2B5EF4-FFF2-40B4-BE49-F238E27FC236}">
                <a16:creationId xmlns:a16="http://schemas.microsoft.com/office/drawing/2014/main" id="{8ED5304B-C958-4645-89A6-E5425030B111}"/>
              </a:ext>
            </a:extLst>
          </p:cNvPr>
          <p:cNvPicPr>
            <a:picLocks noChangeAspect="1"/>
          </p:cNvPicPr>
          <p:nvPr/>
        </p:nvPicPr>
        <p:blipFill>
          <a:blip r:embed="rId4"/>
          <a:stretch>
            <a:fillRect/>
          </a:stretch>
        </p:blipFill>
        <p:spPr>
          <a:xfrm>
            <a:off x="2556460" y="4063721"/>
            <a:ext cx="4279345" cy="906349"/>
          </a:xfrm>
          <a:prstGeom prst="rect">
            <a:avLst/>
          </a:prstGeom>
        </p:spPr>
      </p:pic>
      <p:pic>
        <p:nvPicPr>
          <p:cNvPr id="15" name="Picture 14">
            <a:extLst>
              <a:ext uri="{FF2B5EF4-FFF2-40B4-BE49-F238E27FC236}">
                <a16:creationId xmlns:a16="http://schemas.microsoft.com/office/drawing/2014/main" id="{A31EBD6E-4221-4C12-8945-E1AF86C0626F}"/>
              </a:ext>
            </a:extLst>
          </p:cNvPr>
          <p:cNvPicPr>
            <a:picLocks noChangeAspect="1"/>
          </p:cNvPicPr>
          <p:nvPr/>
        </p:nvPicPr>
        <p:blipFill rotWithShape="1">
          <a:blip r:embed="rId5"/>
          <a:srcRect l="81246" r="336"/>
          <a:stretch/>
        </p:blipFill>
        <p:spPr>
          <a:xfrm>
            <a:off x="3293613" y="2318238"/>
            <a:ext cx="1935333" cy="838157"/>
          </a:xfrm>
          <a:prstGeom prst="rect">
            <a:avLst/>
          </a:prstGeom>
        </p:spPr>
      </p:pic>
      <p:pic>
        <p:nvPicPr>
          <p:cNvPr id="16" name="Picture 15">
            <a:extLst>
              <a:ext uri="{FF2B5EF4-FFF2-40B4-BE49-F238E27FC236}">
                <a16:creationId xmlns:a16="http://schemas.microsoft.com/office/drawing/2014/main" id="{B4B971CC-DC02-4443-9A9B-1585AE42341F}"/>
              </a:ext>
            </a:extLst>
          </p:cNvPr>
          <p:cNvPicPr>
            <a:picLocks noChangeAspect="1"/>
          </p:cNvPicPr>
          <p:nvPr/>
        </p:nvPicPr>
        <p:blipFill>
          <a:blip r:embed="rId6"/>
          <a:stretch>
            <a:fillRect/>
          </a:stretch>
        </p:blipFill>
        <p:spPr>
          <a:xfrm>
            <a:off x="1442216" y="5004852"/>
            <a:ext cx="5352524" cy="1011716"/>
          </a:xfrm>
          <a:prstGeom prst="rect">
            <a:avLst/>
          </a:prstGeom>
        </p:spPr>
      </p:pic>
    </p:spTree>
    <p:extLst>
      <p:ext uri="{BB962C8B-B14F-4D97-AF65-F5344CB8AC3E}">
        <p14:creationId xmlns:p14="http://schemas.microsoft.com/office/powerpoint/2010/main" val="456253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smtClean="0"/>
              <a:t>6/1/21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15390"/>
            <a:ext cx="9144000" cy="923330"/>
          </a:xfrm>
          <a:prstGeom prst="rect">
            <a:avLst/>
          </a:prstGeom>
        </p:spPr>
        <p:txBody>
          <a:bodyPr wrap="square">
            <a:spAutoFit/>
          </a:bodyPr>
          <a:lstStyle/>
          <a:p>
            <a:r>
              <a:rPr lang="en-US" dirty="0"/>
              <a:t>FA008   FA009   FA010   FA011   FA012   FA013   A0040   A0041   A0042   A0043   1850   1851   1856   1858   1859   1860   1861   H2O </a:t>
            </a:r>
          </a:p>
          <a:p>
            <a:r>
              <a:rPr lang="en-US" dirty="0"/>
              <a:t>ASM WT~270bp KO~520bp</a:t>
            </a:r>
          </a:p>
        </p:txBody>
      </p:sp>
      <p:pic>
        <p:nvPicPr>
          <p:cNvPr id="3" name="Picture 2"/>
          <p:cNvPicPr>
            <a:picLocks noChangeAspect="1"/>
          </p:cNvPicPr>
          <p:nvPr/>
        </p:nvPicPr>
        <p:blipFill>
          <a:blip r:embed="rId2"/>
          <a:stretch>
            <a:fillRect/>
          </a:stretch>
        </p:blipFill>
        <p:spPr>
          <a:xfrm>
            <a:off x="5453140" y="1521449"/>
            <a:ext cx="1990725" cy="923925"/>
          </a:xfrm>
          <a:prstGeom prst="rect">
            <a:avLst/>
          </a:prstGeom>
        </p:spPr>
      </p:pic>
      <p:pic>
        <p:nvPicPr>
          <p:cNvPr id="4" name="Picture 3"/>
          <p:cNvPicPr>
            <a:picLocks noChangeAspect="1"/>
          </p:cNvPicPr>
          <p:nvPr/>
        </p:nvPicPr>
        <p:blipFill>
          <a:blip r:embed="rId3"/>
          <a:stretch>
            <a:fillRect/>
          </a:stretch>
        </p:blipFill>
        <p:spPr>
          <a:xfrm>
            <a:off x="138237" y="1477898"/>
            <a:ext cx="5619750" cy="942975"/>
          </a:xfrm>
          <a:prstGeom prst="rect">
            <a:avLst/>
          </a:prstGeom>
        </p:spPr>
      </p:pic>
      <p:pic>
        <p:nvPicPr>
          <p:cNvPr id="5" name="Picture 4"/>
          <p:cNvPicPr>
            <a:picLocks noChangeAspect="1"/>
          </p:cNvPicPr>
          <p:nvPr/>
        </p:nvPicPr>
        <p:blipFill rotWithShape="1">
          <a:blip r:embed="rId4"/>
          <a:srcRect r="30467"/>
          <a:stretch/>
        </p:blipFill>
        <p:spPr>
          <a:xfrm>
            <a:off x="79020" y="2466203"/>
            <a:ext cx="7364845" cy="666750"/>
          </a:xfrm>
          <a:prstGeom prst="rect">
            <a:avLst/>
          </a:prstGeom>
        </p:spPr>
      </p:pic>
      <p:sp>
        <p:nvSpPr>
          <p:cNvPr id="12" name="Rectangle 11"/>
          <p:cNvSpPr/>
          <p:nvPr/>
        </p:nvSpPr>
        <p:spPr>
          <a:xfrm>
            <a:off x="2596122" y="6126295"/>
            <a:ext cx="5008789" cy="646331"/>
          </a:xfrm>
          <a:prstGeom prst="rect">
            <a:avLst/>
          </a:prstGeom>
        </p:spPr>
        <p:txBody>
          <a:bodyPr wrap="square">
            <a:spAutoFit/>
          </a:bodyPr>
          <a:lstStyle/>
          <a:p>
            <a:r>
              <a:rPr lang="en-US" dirty="0"/>
              <a:t>2728   2731   2732   2733   2734   2735   2736   H2O</a:t>
            </a:r>
          </a:p>
          <a:p>
            <a:r>
              <a:rPr lang="en-US" dirty="0"/>
              <a:t>Nlrp3 WT~248bp KO~430bp</a:t>
            </a:r>
          </a:p>
        </p:txBody>
      </p:sp>
      <p:pic>
        <p:nvPicPr>
          <p:cNvPr id="13" name="Picture 12"/>
          <p:cNvPicPr>
            <a:picLocks noChangeAspect="1"/>
          </p:cNvPicPr>
          <p:nvPr/>
        </p:nvPicPr>
        <p:blipFill>
          <a:blip r:embed="rId5"/>
          <a:stretch>
            <a:fillRect/>
          </a:stretch>
        </p:blipFill>
        <p:spPr>
          <a:xfrm>
            <a:off x="5757987" y="4921199"/>
            <a:ext cx="3114675" cy="1171575"/>
          </a:xfrm>
          <a:prstGeom prst="rect">
            <a:avLst/>
          </a:prstGeom>
        </p:spPr>
      </p:pic>
      <p:pic>
        <p:nvPicPr>
          <p:cNvPr id="15" name="Picture 14"/>
          <p:cNvPicPr>
            <a:picLocks noChangeAspect="1"/>
          </p:cNvPicPr>
          <p:nvPr/>
        </p:nvPicPr>
        <p:blipFill rotWithShape="1">
          <a:blip r:embed="rId6"/>
          <a:srcRect r="40495"/>
          <a:stretch/>
        </p:blipFill>
        <p:spPr>
          <a:xfrm>
            <a:off x="2415514" y="3151519"/>
            <a:ext cx="4890757" cy="696204"/>
          </a:xfrm>
          <a:prstGeom prst="rect">
            <a:avLst/>
          </a:prstGeom>
        </p:spPr>
      </p:pic>
      <p:pic>
        <p:nvPicPr>
          <p:cNvPr id="16" name="Picture 15"/>
          <p:cNvPicPr>
            <a:picLocks noChangeAspect="1"/>
          </p:cNvPicPr>
          <p:nvPr/>
        </p:nvPicPr>
        <p:blipFill rotWithShape="1">
          <a:blip r:embed="rId7"/>
          <a:srcRect r="37825"/>
          <a:stretch/>
        </p:blipFill>
        <p:spPr>
          <a:xfrm>
            <a:off x="2474379" y="3867399"/>
            <a:ext cx="5501725" cy="781050"/>
          </a:xfrm>
          <a:prstGeom prst="rect">
            <a:avLst/>
          </a:prstGeom>
        </p:spPr>
      </p:pic>
    </p:spTree>
    <p:extLst>
      <p:ext uri="{BB962C8B-B14F-4D97-AF65-F5344CB8AC3E}">
        <p14:creationId xmlns:p14="http://schemas.microsoft.com/office/powerpoint/2010/main" val="19617504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17633" y="1241022"/>
            <a:ext cx="3762375" cy="733425"/>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smtClean="0"/>
              <a:t>6/25/21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4" name="Picture 3"/>
          <p:cNvPicPr>
            <a:picLocks noChangeAspect="1"/>
          </p:cNvPicPr>
          <p:nvPr/>
        </p:nvPicPr>
        <p:blipFill>
          <a:blip r:embed="rId3"/>
          <a:stretch>
            <a:fillRect/>
          </a:stretch>
        </p:blipFill>
        <p:spPr>
          <a:xfrm>
            <a:off x="0" y="1221972"/>
            <a:ext cx="5657850" cy="752475"/>
          </a:xfrm>
          <a:prstGeom prst="rect">
            <a:avLst/>
          </a:prstGeom>
        </p:spPr>
      </p:pic>
      <p:sp>
        <p:nvSpPr>
          <p:cNvPr id="12" name="Rectangle 11"/>
          <p:cNvSpPr/>
          <p:nvPr/>
        </p:nvSpPr>
        <p:spPr>
          <a:xfrm>
            <a:off x="241069" y="2155081"/>
            <a:ext cx="4572000" cy="1477328"/>
          </a:xfrm>
          <a:prstGeom prst="rect">
            <a:avLst/>
          </a:prstGeom>
        </p:spPr>
        <p:txBody>
          <a:bodyPr>
            <a:spAutoFit/>
          </a:bodyPr>
          <a:lstStyle/>
          <a:p>
            <a:r>
              <a:rPr lang="en-US" dirty="0"/>
              <a:t>A0044   A0045   A0046   A0047   A0048   A0049   A0050   A0051   A0052   A0053   A0054   A0055   A0056   3336   </a:t>
            </a:r>
            <a:r>
              <a:rPr lang="pt-BR" dirty="0"/>
              <a:t>3337   3338   3339   3340   3341   3342   3343   3344   H2O</a:t>
            </a:r>
            <a:endParaRPr lang="en-US" dirty="0"/>
          </a:p>
          <a:p>
            <a:r>
              <a:rPr lang="en-US" dirty="0"/>
              <a:t>ASM WT~270bp KO~520bp</a:t>
            </a:r>
          </a:p>
        </p:txBody>
      </p:sp>
    </p:spTree>
    <p:extLst>
      <p:ext uri="{BB962C8B-B14F-4D97-AF65-F5344CB8AC3E}">
        <p14:creationId xmlns:p14="http://schemas.microsoft.com/office/powerpoint/2010/main" val="3265838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smtClean="0"/>
              <a:t>7/23/21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48888"/>
            <a:ext cx="9144000" cy="1754326"/>
          </a:xfrm>
          <a:prstGeom prst="rect">
            <a:avLst/>
          </a:prstGeom>
        </p:spPr>
        <p:txBody>
          <a:bodyPr wrap="square">
            <a:spAutoFit/>
          </a:bodyPr>
          <a:lstStyle/>
          <a:p>
            <a:r>
              <a:rPr lang="en-US" dirty="0"/>
              <a:t>1966   1984   A0057   A0058   A0059   A0060   A0061   A0062   A0063   A0064   A0066   A0067   A0068   A0069   A0070   A0071   A0072   A0073   A0074   A0075   A0076   A0077   A0078   A0079   A0080   A0081   A0082   A0083   A0084   A0085   A0086   A0087   A0088   A0089   FA014   FA015   FA016   FA017   FA018   FA019   FA020   FA021   FA022   FA023   FA024   FA025   FA026   FA027   FA028   FA029   FA030   3359   3360   3361   3362   H2O</a:t>
            </a:r>
          </a:p>
          <a:p>
            <a:r>
              <a:rPr lang="en-US" dirty="0"/>
              <a:t>ASM WT~270bp KO~520bp</a:t>
            </a:r>
          </a:p>
        </p:txBody>
      </p:sp>
      <p:pic>
        <p:nvPicPr>
          <p:cNvPr id="4" name="Picture 3"/>
          <p:cNvPicPr>
            <a:picLocks noChangeAspect="1"/>
          </p:cNvPicPr>
          <p:nvPr/>
        </p:nvPicPr>
        <p:blipFill rotWithShape="1">
          <a:blip r:embed="rId2"/>
          <a:srcRect r="65605"/>
          <a:stretch/>
        </p:blipFill>
        <p:spPr>
          <a:xfrm>
            <a:off x="4748039" y="5870236"/>
            <a:ext cx="3066214" cy="626280"/>
          </a:xfrm>
          <a:prstGeom prst="rect">
            <a:avLst/>
          </a:prstGeom>
        </p:spPr>
      </p:pic>
      <p:pic>
        <p:nvPicPr>
          <p:cNvPr id="5" name="Picture 4"/>
          <p:cNvPicPr>
            <a:picLocks noChangeAspect="1"/>
          </p:cNvPicPr>
          <p:nvPr/>
        </p:nvPicPr>
        <p:blipFill>
          <a:blip r:embed="rId3"/>
          <a:stretch>
            <a:fillRect/>
          </a:stretch>
        </p:blipFill>
        <p:spPr>
          <a:xfrm>
            <a:off x="740801" y="3036507"/>
            <a:ext cx="4577255" cy="680403"/>
          </a:xfrm>
          <a:prstGeom prst="rect">
            <a:avLst/>
          </a:prstGeom>
        </p:spPr>
      </p:pic>
      <p:pic>
        <p:nvPicPr>
          <p:cNvPr id="12" name="Picture 11"/>
          <p:cNvPicPr>
            <a:picLocks noChangeAspect="1"/>
          </p:cNvPicPr>
          <p:nvPr/>
        </p:nvPicPr>
        <p:blipFill rotWithShape="1">
          <a:blip r:embed="rId4"/>
          <a:srcRect r="15014"/>
          <a:stretch/>
        </p:blipFill>
        <p:spPr>
          <a:xfrm>
            <a:off x="5281345" y="3161141"/>
            <a:ext cx="3679776" cy="680403"/>
          </a:xfrm>
          <a:prstGeom prst="rect">
            <a:avLst/>
          </a:prstGeom>
        </p:spPr>
      </p:pic>
      <p:pic>
        <p:nvPicPr>
          <p:cNvPr id="13" name="Picture 12"/>
          <p:cNvPicPr>
            <a:picLocks noChangeAspect="1"/>
          </p:cNvPicPr>
          <p:nvPr/>
        </p:nvPicPr>
        <p:blipFill>
          <a:blip r:embed="rId5"/>
          <a:stretch>
            <a:fillRect/>
          </a:stretch>
        </p:blipFill>
        <p:spPr>
          <a:xfrm>
            <a:off x="141650" y="2207391"/>
            <a:ext cx="8852967" cy="881431"/>
          </a:xfrm>
          <a:prstGeom prst="rect">
            <a:avLst/>
          </a:prstGeom>
        </p:spPr>
      </p:pic>
      <p:pic>
        <p:nvPicPr>
          <p:cNvPr id="14" name="Picture 13"/>
          <p:cNvPicPr>
            <a:picLocks noChangeAspect="1"/>
          </p:cNvPicPr>
          <p:nvPr/>
        </p:nvPicPr>
        <p:blipFill>
          <a:blip r:embed="rId6"/>
          <a:stretch>
            <a:fillRect/>
          </a:stretch>
        </p:blipFill>
        <p:spPr>
          <a:xfrm>
            <a:off x="141650" y="4883400"/>
            <a:ext cx="8860699" cy="997409"/>
          </a:xfrm>
          <a:prstGeom prst="rect">
            <a:avLst/>
          </a:prstGeom>
        </p:spPr>
      </p:pic>
      <p:pic>
        <p:nvPicPr>
          <p:cNvPr id="15" name="Picture 14"/>
          <p:cNvPicPr>
            <a:picLocks noChangeAspect="1"/>
          </p:cNvPicPr>
          <p:nvPr/>
        </p:nvPicPr>
        <p:blipFill rotWithShape="1">
          <a:blip r:embed="rId7"/>
          <a:srcRect r="7723"/>
          <a:stretch/>
        </p:blipFill>
        <p:spPr>
          <a:xfrm>
            <a:off x="740802" y="3645980"/>
            <a:ext cx="8162130" cy="626280"/>
          </a:xfrm>
          <a:prstGeom prst="rect">
            <a:avLst/>
          </a:prstGeom>
        </p:spPr>
      </p:pic>
      <p:pic>
        <p:nvPicPr>
          <p:cNvPr id="3" name="Picture 2"/>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Lst>
          </a:blip>
          <a:srcRect l="47777" r="828"/>
          <a:stretch/>
        </p:blipFill>
        <p:spPr>
          <a:xfrm>
            <a:off x="407325" y="5880809"/>
            <a:ext cx="4613563" cy="649475"/>
          </a:xfrm>
          <a:prstGeom prst="rect">
            <a:avLst/>
          </a:prstGeom>
        </p:spPr>
      </p:pic>
      <p:pic>
        <p:nvPicPr>
          <p:cNvPr id="16" name="Picture 15"/>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Lst>
          </a:blip>
          <a:srcRect r="11016"/>
          <a:stretch/>
        </p:blipFill>
        <p:spPr>
          <a:xfrm>
            <a:off x="715658" y="4195706"/>
            <a:ext cx="7987767" cy="649475"/>
          </a:xfrm>
          <a:prstGeom prst="rect">
            <a:avLst/>
          </a:prstGeom>
        </p:spPr>
      </p:pic>
    </p:spTree>
    <p:extLst>
      <p:ext uri="{BB962C8B-B14F-4D97-AF65-F5344CB8AC3E}">
        <p14:creationId xmlns:p14="http://schemas.microsoft.com/office/powerpoint/2010/main" val="303487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832279" cy="369332"/>
          </a:xfrm>
          <a:prstGeom prst="rect">
            <a:avLst/>
          </a:prstGeom>
          <a:noFill/>
        </p:spPr>
        <p:txBody>
          <a:bodyPr wrap="none" rtlCol="0">
            <a:spAutoFit/>
          </a:bodyPr>
          <a:lstStyle/>
          <a:p>
            <a:r>
              <a:rPr lang="en-US" dirty="0" smtClean="0"/>
              <a:t>8/3/21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382137"/>
            <a:ext cx="9144000" cy="830997"/>
          </a:xfrm>
          <a:prstGeom prst="rect">
            <a:avLst/>
          </a:prstGeom>
        </p:spPr>
        <p:txBody>
          <a:bodyPr wrap="square">
            <a:spAutoFit/>
          </a:bodyPr>
          <a:lstStyle/>
          <a:p>
            <a:r>
              <a:rPr lang="en-US" sz="1200" dirty="0"/>
              <a:t>A0072   A0090   A0091   A0092   A0093   A0094   A0095   A0096   A0097   A0098   A0099   A0100   A0101   A0102   A0103   A0104   A0105   A0106   A0107   A0108   A0109   A0110   A0111   A0112   A0113   A0114   A0115   A0116   A0117   A0118   A0119   A0120   A0121   A0122   A0123   A0124   A0125   FA031   FA032   FA033   FA034   FA035   FA036   FA037   FA038   3366   3367   3368   3369   3370   H2O</a:t>
            </a:r>
          </a:p>
          <a:p>
            <a:r>
              <a:rPr lang="en-US" sz="1200" dirty="0"/>
              <a:t>ASM WT~270bp KO~520bp</a:t>
            </a:r>
          </a:p>
        </p:txBody>
      </p:sp>
      <p:sp>
        <p:nvSpPr>
          <p:cNvPr id="3" name="Rectangle 2"/>
          <p:cNvSpPr/>
          <p:nvPr/>
        </p:nvSpPr>
        <p:spPr>
          <a:xfrm>
            <a:off x="2417359" y="5245200"/>
            <a:ext cx="6232571" cy="461665"/>
          </a:xfrm>
          <a:prstGeom prst="rect">
            <a:avLst/>
          </a:prstGeom>
        </p:spPr>
        <p:txBody>
          <a:bodyPr wrap="square">
            <a:spAutoFit/>
          </a:bodyPr>
          <a:lstStyle/>
          <a:p>
            <a:r>
              <a:rPr lang="en-US" sz="1200" dirty="0"/>
              <a:t>2737   2738   2739   2740   2741   2742   2743   2744   2745   2746   2747   2748   2749   H2O</a:t>
            </a:r>
          </a:p>
          <a:p>
            <a:r>
              <a:rPr lang="en-US" sz="1200" dirty="0"/>
              <a:t>Nlrp3 WT~248bp KO~430bp</a:t>
            </a:r>
          </a:p>
        </p:txBody>
      </p:sp>
      <p:pic>
        <p:nvPicPr>
          <p:cNvPr id="4" name="Picture 3"/>
          <p:cNvPicPr>
            <a:picLocks noChangeAspect="1"/>
          </p:cNvPicPr>
          <p:nvPr/>
        </p:nvPicPr>
        <p:blipFill>
          <a:blip r:embed="rId2"/>
          <a:stretch>
            <a:fillRect/>
          </a:stretch>
        </p:blipFill>
        <p:spPr>
          <a:xfrm>
            <a:off x="0" y="1301721"/>
            <a:ext cx="8245777" cy="668577"/>
          </a:xfrm>
          <a:prstGeom prst="rect">
            <a:avLst/>
          </a:prstGeom>
        </p:spPr>
      </p:pic>
      <p:pic>
        <p:nvPicPr>
          <p:cNvPr id="5" name="Picture 4"/>
          <p:cNvPicPr>
            <a:picLocks noChangeAspect="1"/>
          </p:cNvPicPr>
          <p:nvPr/>
        </p:nvPicPr>
        <p:blipFill>
          <a:blip r:embed="rId3"/>
          <a:stretch>
            <a:fillRect/>
          </a:stretch>
        </p:blipFill>
        <p:spPr>
          <a:xfrm>
            <a:off x="1251723" y="2208924"/>
            <a:ext cx="7892277" cy="776163"/>
          </a:xfrm>
          <a:prstGeom prst="rect">
            <a:avLst/>
          </a:prstGeom>
        </p:spPr>
      </p:pic>
      <p:pic>
        <p:nvPicPr>
          <p:cNvPr id="12" name="Picture 11"/>
          <p:cNvPicPr>
            <a:picLocks noChangeAspect="1"/>
          </p:cNvPicPr>
          <p:nvPr/>
        </p:nvPicPr>
        <p:blipFill>
          <a:blip r:embed="rId4"/>
          <a:stretch>
            <a:fillRect/>
          </a:stretch>
        </p:blipFill>
        <p:spPr>
          <a:xfrm>
            <a:off x="2730731" y="5849219"/>
            <a:ext cx="5314950" cy="904875"/>
          </a:xfrm>
          <a:prstGeom prst="rect">
            <a:avLst/>
          </a:prstGeom>
        </p:spPr>
      </p:pic>
      <p:pic>
        <p:nvPicPr>
          <p:cNvPr id="13" name="Picture 12"/>
          <p:cNvPicPr>
            <a:picLocks noChangeAspect="1"/>
          </p:cNvPicPr>
          <p:nvPr/>
        </p:nvPicPr>
        <p:blipFill>
          <a:blip r:embed="rId5"/>
          <a:stretch>
            <a:fillRect/>
          </a:stretch>
        </p:blipFill>
        <p:spPr>
          <a:xfrm>
            <a:off x="-26774" y="3540355"/>
            <a:ext cx="4334220" cy="607098"/>
          </a:xfrm>
          <a:prstGeom prst="rect">
            <a:avLst/>
          </a:prstGeom>
        </p:spPr>
      </p:pic>
      <p:pic>
        <p:nvPicPr>
          <p:cNvPr id="14" name="Picture 13"/>
          <p:cNvPicPr>
            <a:picLocks noChangeAspect="1"/>
          </p:cNvPicPr>
          <p:nvPr/>
        </p:nvPicPr>
        <p:blipFill>
          <a:blip r:embed="rId6"/>
          <a:stretch>
            <a:fillRect/>
          </a:stretch>
        </p:blipFill>
        <p:spPr>
          <a:xfrm>
            <a:off x="4265881" y="3621363"/>
            <a:ext cx="4357275" cy="591729"/>
          </a:xfrm>
          <a:prstGeom prst="rect">
            <a:avLst/>
          </a:prstGeom>
        </p:spPr>
      </p:pic>
      <p:pic>
        <p:nvPicPr>
          <p:cNvPr id="15" name="Picture 14"/>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5238" y="2991216"/>
            <a:ext cx="8545484" cy="560990"/>
          </a:xfrm>
          <a:prstGeom prst="rect">
            <a:avLst/>
          </a:prstGeom>
        </p:spPr>
      </p:pic>
      <p:pic>
        <p:nvPicPr>
          <p:cNvPr id="16" name="Picture 15"/>
          <p:cNvPicPr>
            <a:picLocks noChangeAspect="1"/>
          </p:cNvPicPr>
          <p:nvPr/>
        </p:nvPicPr>
        <p:blipFill rotWithShape="1">
          <a:blip r:embed="rId2"/>
          <a:srcRect l="80645"/>
          <a:stretch/>
        </p:blipFill>
        <p:spPr>
          <a:xfrm>
            <a:off x="-18013" y="2308624"/>
            <a:ext cx="1595998" cy="668576"/>
          </a:xfrm>
          <a:prstGeom prst="rect">
            <a:avLst/>
          </a:prstGeom>
        </p:spPr>
      </p:pic>
      <p:pic>
        <p:nvPicPr>
          <p:cNvPr id="17" name="Picture 16"/>
          <p:cNvPicPr>
            <a:picLocks noChangeAspect="1"/>
          </p:cNvPicPr>
          <p:nvPr/>
        </p:nvPicPr>
        <p:blipFill>
          <a:blip r:embed="rId9"/>
          <a:stretch>
            <a:fillRect/>
          </a:stretch>
        </p:blipFill>
        <p:spPr>
          <a:xfrm>
            <a:off x="-247355" y="4213092"/>
            <a:ext cx="6785283" cy="526711"/>
          </a:xfrm>
          <a:prstGeom prst="rect">
            <a:avLst/>
          </a:prstGeom>
        </p:spPr>
      </p:pic>
    </p:spTree>
    <p:extLst>
      <p:ext uri="{BB962C8B-B14F-4D97-AF65-F5344CB8AC3E}">
        <p14:creationId xmlns:p14="http://schemas.microsoft.com/office/powerpoint/2010/main" val="2380378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0" y="146058"/>
            <a:ext cx="949299" cy="369332"/>
          </a:xfrm>
          <a:prstGeom prst="rect">
            <a:avLst/>
          </a:prstGeom>
          <a:noFill/>
        </p:spPr>
        <p:txBody>
          <a:bodyPr wrap="none" rtlCol="0">
            <a:spAutoFit/>
          </a:bodyPr>
          <a:lstStyle/>
          <a:p>
            <a:r>
              <a:rPr lang="en-US" dirty="0" smtClean="0"/>
              <a:t>8/17/21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smtClean="0"/>
              <a:t>ASM WT~270bp KO~520bp</a:t>
            </a:r>
            <a:endParaRPr lang="en-US" sz="900" dirty="0"/>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32262"/>
            <a:ext cx="9144000" cy="923330"/>
          </a:xfrm>
          <a:prstGeom prst="rect">
            <a:avLst/>
          </a:prstGeom>
        </p:spPr>
        <p:txBody>
          <a:bodyPr wrap="square">
            <a:spAutoFit/>
          </a:bodyPr>
          <a:lstStyle/>
          <a:p>
            <a:r>
              <a:rPr lang="en-US" dirty="0"/>
              <a:t>A0126   A0127   A0128   A0129   A0130   FA039   FA040   FA041   FA042   FA043   FA044   FA045   FA046   3380   3381   3382   3383   3384   3385   3386   3387   3388   3389   H2O   </a:t>
            </a:r>
          </a:p>
          <a:p>
            <a:r>
              <a:rPr lang="en-US" dirty="0"/>
              <a:t>ASM WT~270bp KO~520bp</a:t>
            </a:r>
          </a:p>
        </p:txBody>
      </p:sp>
      <p:pic>
        <p:nvPicPr>
          <p:cNvPr id="12" name="Picture 11"/>
          <p:cNvPicPr>
            <a:picLocks noChangeAspect="1"/>
          </p:cNvPicPr>
          <p:nvPr/>
        </p:nvPicPr>
        <p:blipFill>
          <a:blip r:embed="rId2"/>
          <a:stretch>
            <a:fillRect/>
          </a:stretch>
        </p:blipFill>
        <p:spPr>
          <a:xfrm>
            <a:off x="0" y="2985936"/>
            <a:ext cx="4838700" cy="781050"/>
          </a:xfrm>
          <a:prstGeom prst="rect">
            <a:avLst/>
          </a:prstGeom>
        </p:spPr>
      </p:pic>
      <p:pic>
        <p:nvPicPr>
          <p:cNvPr id="3" name="Picture 2"/>
          <p:cNvPicPr>
            <a:picLocks noChangeAspect="1"/>
          </p:cNvPicPr>
          <p:nvPr/>
        </p:nvPicPr>
        <p:blipFill>
          <a:blip r:embed="rId3"/>
          <a:stretch>
            <a:fillRect/>
          </a:stretch>
        </p:blipFill>
        <p:spPr>
          <a:xfrm>
            <a:off x="0" y="1296235"/>
            <a:ext cx="9420225" cy="942975"/>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233461"/>
            <a:ext cx="5238750" cy="752475"/>
          </a:xfrm>
          <a:prstGeom prst="rect">
            <a:avLst/>
          </a:prstGeom>
        </p:spPr>
      </p:pic>
      <p:pic>
        <p:nvPicPr>
          <p:cNvPr id="5" name="Picture 4"/>
          <p:cNvPicPr>
            <a:picLocks noChangeAspect="1"/>
          </p:cNvPicPr>
          <p:nvPr/>
        </p:nvPicPr>
        <p:blipFill>
          <a:blip r:embed="rId6"/>
          <a:stretch>
            <a:fillRect/>
          </a:stretch>
        </p:blipFill>
        <p:spPr>
          <a:xfrm>
            <a:off x="0" y="3796078"/>
            <a:ext cx="10153650" cy="638175"/>
          </a:xfrm>
          <a:prstGeom prst="rect">
            <a:avLst/>
          </a:prstGeom>
        </p:spPr>
      </p:pic>
    </p:spTree>
    <p:extLst>
      <p:ext uri="{BB962C8B-B14F-4D97-AF65-F5344CB8AC3E}">
        <p14:creationId xmlns:p14="http://schemas.microsoft.com/office/powerpoint/2010/main" val="36633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24658729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r="60614"/>
          <a:stretch/>
        </p:blipFill>
        <p:spPr>
          <a:xfrm>
            <a:off x="4586459" y="4193841"/>
            <a:ext cx="4430541" cy="657225"/>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smtClean="0"/>
              <a:t>8/27/21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Rectangle 11"/>
          <p:cNvSpPr/>
          <p:nvPr/>
        </p:nvSpPr>
        <p:spPr>
          <a:xfrm>
            <a:off x="0" y="473825"/>
            <a:ext cx="9144000" cy="1200329"/>
          </a:xfrm>
          <a:prstGeom prst="rect">
            <a:avLst/>
          </a:prstGeom>
        </p:spPr>
        <p:txBody>
          <a:bodyPr wrap="square">
            <a:spAutoFit/>
          </a:bodyPr>
          <a:lstStyle/>
          <a:p>
            <a:r>
              <a:rPr lang="en-US" dirty="0"/>
              <a:t>A0138   A0139   A0140   A0141   A0142   A0143   A0144   FA043   FA047   FA048   FA049   FA050   FA051   FA052   FA053   FA054   7586   7587   7588   7589   7590   7591   7592   7593   7594   7595   9303   9306   9307   9308   9309   9310   9311   H2O</a:t>
            </a:r>
          </a:p>
          <a:p>
            <a:r>
              <a:rPr lang="en-US" dirty="0"/>
              <a:t>F2R WT-410bp flox-450bp</a:t>
            </a:r>
          </a:p>
        </p:txBody>
      </p:sp>
      <p:sp>
        <p:nvSpPr>
          <p:cNvPr id="13" name="Rectangle 12"/>
          <p:cNvSpPr/>
          <p:nvPr/>
        </p:nvSpPr>
        <p:spPr>
          <a:xfrm>
            <a:off x="2907364" y="5494531"/>
            <a:ext cx="5925785" cy="646331"/>
          </a:xfrm>
          <a:prstGeom prst="rect">
            <a:avLst/>
          </a:prstGeom>
        </p:spPr>
        <p:txBody>
          <a:bodyPr wrap="square">
            <a:spAutoFit/>
          </a:bodyPr>
          <a:lstStyle/>
          <a:p>
            <a:r>
              <a:rPr lang="en-US" dirty="0"/>
              <a:t>2750   2751   2752   2753   2754   2755   2756   H2O</a:t>
            </a:r>
          </a:p>
          <a:p>
            <a:r>
              <a:rPr lang="en-US" dirty="0"/>
              <a:t>Nlrp3 WT~248bp KO~430bp</a:t>
            </a:r>
          </a:p>
        </p:txBody>
      </p:sp>
      <p:pic>
        <p:nvPicPr>
          <p:cNvPr id="2" name="Picture 1"/>
          <p:cNvPicPr>
            <a:picLocks noChangeAspect="1"/>
          </p:cNvPicPr>
          <p:nvPr/>
        </p:nvPicPr>
        <p:blipFill>
          <a:blip r:embed="rId4"/>
          <a:stretch>
            <a:fillRect/>
          </a:stretch>
        </p:blipFill>
        <p:spPr>
          <a:xfrm>
            <a:off x="0" y="1674154"/>
            <a:ext cx="9363075" cy="1009650"/>
          </a:xfrm>
          <a:prstGeom prst="rect">
            <a:avLst/>
          </a:prstGeom>
        </p:spPr>
      </p:pic>
      <p:pic>
        <p:nvPicPr>
          <p:cNvPr id="4" name="Picture 3"/>
          <p:cNvPicPr>
            <a:picLocks noChangeAspect="1"/>
          </p:cNvPicPr>
          <p:nvPr/>
        </p:nvPicPr>
        <p:blipFill rotWithShape="1">
          <a:blip r:embed="rId5"/>
          <a:srcRect r="44502"/>
          <a:stretch/>
        </p:blipFill>
        <p:spPr>
          <a:xfrm>
            <a:off x="2667693" y="2604927"/>
            <a:ext cx="5370714" cy="876300"/>
          </a:xfrm>
          <a:prstGeom prst="rect">
            <a:avLst/>
          </a:prstGeom>
        </p:spPr>
      </p:pic>
      <p:pic>
        <p:nvPicPr>
          <p:cNvPr id="5" name="Picture 4"/>
          <p:cNvPicPr>
            <a:picLocks noChangeAspect="1"/>
          </p:cNvPicPr>
          <p:nvPr/>
        </p:nvPicPr>
        <p:blipFill>
          <a:blip r:embed="rId6"/>
          <a:stretch>
            <a:fillRect/>
          </a:stretch>
        </p:blipFill>
        <p:spPr>
          <a:xfrm>
            <a:off x="5705215" y="5901367"/>
            <a:ext cx="3267075" cy="885825"/>
          </a:xfrm>
          <a:prstGeom prst="rect">
            <a:avLst/>
          </a:prstGeom>
        </p:spPr>
      </p:pic>
      <p:pic>
        <p:nvPicPr>
          <p:cNvPr id="14" name="Picture 13"/>
          <p:cNvPicPr>
            <a:picLocks noChangeAspect="1"/>
          </p:cNvPicPr>
          <p:nvPr/>
        </p:nvPicPr>
        <p:blipFill rotWithShape="1">
          <a:blip r:embed="rId7"/>
          <a:srcRect r="16333"/>
          <a:stretch/>
        </p:blipFill>
        <p:spPr>
          <a:xfrm>
            <a:off x="2907364" y="3475780"/>
            <a:ext cx="5737872" cy="657225"/>
          </a:xfrm>
          <a:prstGeom prst="rect">
            <a:avLst/>
          </a:prstGeom>
        </p:spPr>
      </p:pic>
      <p:pic>
        <p:nvPicPr>
          <p:cNvPr id="15" name="Picture 14"/>
          <p:cNvPicPr>
            <a:picLocks noChangeAspect="1"/>
          </p:cNvPicPr>
          <p:nvPr/>
        </p:nvPicPr>
        <p:blipFill>
          <a:blip r:embed="rId8"/>
          <a:stretch>
            <a:fillRect/>
          </a:stretch>
        </p:blipFill>
        <p:spPr>
          <a:xfrm>
            <a:off x="2907364" y="4148628"/>
            <a:ext cx="1971675" cy="752475"/>
          </a:xfrm>
          <a:prstGeom prst="rect">
            <a:avLst/>
          </a:prstGeom>
        </p:spPr>
      </p:pic>
    </p:spTree>
    <p:extLst>
      <p:ext uri="{BB962C8B-B14F-4D97-AF65-F5344CB8AC3E}">
        <p14:creationId xmlns:p14="http://schemas.microsoft.com/office/powerpoint/2010/main" val="781365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31370" y="5534990"/>
            <a:ext cx="3520055" cy="684648"/>
          </a:xfrm>
          <a:prstGeom prst="rect">
            <a:avLst/>
          </a:prstGeom>
        </p:spPr>
      </p:pic>
      <p:sp>
        <p:nvSpPr>
          <p:cNvPr id="6" name="TextBox 5"/>
          <p:cNvSpPr txBox="1"/>
          <p:nvPr/>
        </p:nvSpPr>
        <p:spPr>
          <a:xfrm>
            <a:off x="62410" y="146058"/>
            <a:ext cx="949299" cy="369332"/>
          </a:xfrm>
          <a:prstGeom prst="rect">
            <a:avLst/>
          </a:prstGeom>
          <a:noFill/>
        </p:spPr>
        <p:txBody>
          <a:bodyPr wrap="none" rtlCol="0">
            <a:spAutoFit/>
          </a:bodyPr>
          <a:lstStyle/>
          <a:p>
            <a:r>
              <a:rPr lang="en-US" dirty="0" smtClean="0"/>
              <a:t>9/23/21</a:t>
            </a:r>
            <a:endParaRPr lang="en-US" dirty="0"/>
          </a:p>
        </p:txBody>
      </p:sp>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423950"/>
            <a:ext cx="9144000" cy="861774"/>
          </a:xfrm>
          <a:prstGeom prst="rect">
            <a:avLst/>
          </a:prstGeom>
        </p:spPr>
        <p:txBody>
          <a:bodyPr wrap="square">
            <a:spAutoFit/>
          </a:bodyPr>
          <a:lstStyle/>
          <a:p>
            <a:r>
              <a:rPr lang="it-IT" sz="1000" dirty="0"/>
              <a:t>A0145   A0146   A0147   A0148   A0149   A0150   A0151   A0152   A0153   A0154   A0155   A0156   A0157   A0158   A0159   A0160   A0161   A0162   A0163   A0164   A0165   A0166   A0167   A0168   A0169   A0170   A0171   A0172   A0173   A0174   A0175   FA055   FA056   FA057   FA058   FA059   FA060   FA061   FA062   FA063   FA064   FA065   FA066   FA067   FA068   FA069   FA070   FA071   FA072   FA073   FA074   FA075   FA076   FA077   FA078   FA079   3394   3395   3396   3397   3398   3399   3400   3401   3402   3403   3404   3405   3406   3407   3408   3409   3410   H2O</a:t>
            </a:r>
          </a:p>
          <a:p>
            <a:r>
              <a:rPr lang="it-IT" sz="1000" dirty="0"/>
              <a:t>ASM WT~270bp KO~520bp</a:t>
            </a:r>
            <a:endParaRPr lang="en-US" sz="1000" dirty="0"/>
          </a:p>
        </p:txBody>
      </p:sp>
      <p:sp>
        <p:nvSpPr>
          <p:cNvPr id="3" name="Rectangle 2"/>
          <p:cNvSpPr/>
          <p:nvPr/>
        </p:nvSpPr>
        <p:spPr>
          <a:xfrm>
            <a:off x="1525632" y="6275329"/>
            <a:ext cx="7689862" cy="553998"/>
          </a:xfrm>
          <a:prstGeom prst="rect">
            <a:avLst/>
          </a:prstGeom>
        </p:spPr>
        <p:txBody>
          <a:bodyPr wrap="square">
            <a:spAutoFit/>
          </a:bodyPr>
          <a:lstStyle/>
          <a:p>
            <a:r>
              <a:rPr lang="en-US" sz="1000" dirty="0"/>
              <a:t>2757   2758   2759   2760   2761   2762   2763   2764   2765   2766   2767   2768   2769   2770   2771   2772   2773   2774   2775   2776   2777   2778   2779   2780   2781   H2O</a:t>
            </a:r>
          </a:p>
          <a:p>
            <a:r>
              <a:rPr lang="en-US" sz="1000" dirty="0"/>
              <a:t>Nlrp3 WT~248bp KO~430bp</a:t>
            </a:r>
          </a:p>
        </p:txBody>
      </p:sp>
      <p:pic>
        <p:nvPicPr>
          <p:cNvPr id="4" name="Picture 3"/>
          <p:cNvPicPr>
            <a:picLocks noChangeAspect="1"/>
          </p:cNvPicPr>
          <p:nvPr/>
        </p:nvPicPr>
        <p:blipFill>
          <a:blip r:embed="rId3"/>
          <a:stretch>
            <a:fillRect/>
          </a:stretch>
        </p:blipFill>
        <p:spPr>
          <a:xfrm>
            <a:off x="1525632" y="5500778"/>
            <a:ext cx="4107885" cy="774551"/>
          </a:xfrm>
          <a:prstGeom prst="rect">
            <a:avLst/>
          </a:prstGeom>
        </p:spPr>
      </p:pic>
      <p:pic>
        <p:nvPicPr>
          <p:cNvPr id="13" name="Picture 12"/>
          <p:cNvPicPr>
            <a:picLocks noChangeAspect="1"/>
          </p:cNvPicPr>
          <p:nvPr/>
        </p:nvPicPr>
        <p:blipFill rotWithShape="1">
          <a:blip r:embed="rId4"/>
          <a:srcRect r="61721"/>
          <a:stretch/>
        </p:blipFill>
        <p:spPr>
          <a:xfrm>
            <a:off x="5046884" y="4588731"/>
            <a:ext cx="3795914" cy="646718"/>
          </a:xfrm>
          <a:prstGeom prst="rect">
            <a:avLst/>
          </a:prstGeom>
        </p:spPr>
      </p:pic>
      <p:pic>
        <p:nvPicPr>
          <p:cNvPr id="14" name="Picture 13"/>
          <p:cNvPicPr>
            <a:picLocks noChangeAspect="1"/>
          </p:cNvPicPr>
          <p:nvPr/>
        </p:nvPicPr>
        <p:blipFill rotWithShape="1">
          <a:blip r:embed="rId5"/>
          <a:srcRect l="30680"/>
          <a:stretch/>
        </p:blipFill>
        <p:spPr>
          <a:xfrm>
            <a:off x="159167" y="3896664"/>
            <a:ext cx="6186657" cy="776062"/>
          </a:xfrm>
          <a:prstGeom prst="rect">
            <a:avLst/>
          </a:prstGeom>
        </p:spPr>
      </p:pic>
      <p:pic>
        <p:nvPicPr>
          <p:cNvPr id="15" name="Picture 14"/>
          <p:cNvPicPr>
            <a:picLocks noChangeAspect="1"/>
          </p:cNvPicPr>
          <p:nvPr/>
        </p:nvPicPr>
        <p:blipFill rotWithShape="1">
          <a:blip r:embed="rId6"/>
          <a:srcRect r="71811"/>
          <a:stretch/>
        </p:blipFill>
        <p:spPr>
          <a:xfrm>
            <a:off x="6345824" y="3878841"/>
            <a:ext cx="2527925" cy="801930"/>
          </a:xfrm>
          <a:prstGeom prst="rect">
            <a:avLst/>
          </a:prstGeom>
        </p:spPr>
      </p:pic>
      <p:pic>
        <p:nvPicPr>
          <p:cNvPr id="16" name="Picture 15"/>
          <p:cNvPicPr>
            <a:picLocks noChangeAspect="1"/>
          </p:cNvPicPr>
          <p:nvPr/>
        </p:nvPicPr>
        <p:blipFill>
          <a:blip r:embed="rId7"/>
          <a:stretch>
            <a:fillRect/>
          </a:stretch>
        </p:blipFill>
        <p:spPr>
          <a:xfrm>
            <a:off x="0" y="1241902"/>
            <a:ext cx="2293828" cy="805208"/>
          </a:xfrm>
          <a:prstGeom prst="rect">
            <a:avLst/>
          </a:prstGeom>
        </p:spPr>
      </p:pic>
      <p:pic>
        <p:nvPicPr>
          <p:cNvPr id="17" name="Picture 16"/>
          <p:cNvPicPr>
            <a:picLocks noChangeAspect="1"/>
          </p:cNvPicPr>
          <p:nvPr/>
        </p:nvPicPr>
        <p:blipFill>
          <a:blip r:embed="rId8"/>
          <a:stretch>
            <a:fillRect/>
          </a:stretch>
        </p:blipFill>
        <p:spPr>
          <a:xfrm>
            <a:off x="2272322" y="1250926"/>
            <a:ext cx="4141070" cy="791675"/>
          </a:xfrm>
          <a:prstGeom prst="rect">
            <a:avLst/>
          </a:prstGeom>
        </p:spPr>
      </p:pic>
      <p:pic>
        <p:nvPicPr>
          <p:cNvPr id="18" name="Picture 17"/>
          <p:cNvPicPr>
            <a:picLocks noChangeAspect="1"/>
          </p:cNvPicPr>
          <p:nvPr/>
        </p:nvPicPr>
        <p:blipFill>
          <a:blip r:embed="rId9"/>
          <a:stretch>
            <a:fillRect/>
          </a:stretch>
        </p:blipFill>
        <p:spPr>
          <a:xfrm>
            <a:off x="3160241" y="2061652"/>
            <a:ext cx="3998979" cy="541317"/>
          </a:xfrm>
          <a:prstGeom prst="rect">
            <a:avLst/>
          </a:prstGeom>
        </p:spPr>
      </p:pic>
      <p:pic>
        <p:nvPicPr>
          <p:cNvPr id="21" name="Picture 20"/>
          <p:cNvPicPr>
            <a:picLocks noChangeAspect="1"/>
          </p:cNvPicPr>
          <p:nvPr/>
        </p:nvPicPr>
        <p:blipFill>
          <a:blip r:embed="rId10"/>
          <a:stretch>
            <a:fillRect/>
          </a:stretch>
        </p:blipFill>
        <p:spPr>
          <a:xfrm>
            <a:off x="3347392" y="2602969"/>
            <a:ext cx="4046341" cy="426287"/>
          </a:xfrm>
          <a:prstGeom prst="rect">
            <a:avLst/>
          </a:prstGeom>
        </p:spPr>
      </p:pic>
      <p:pic>
        <p:nvPicPr>
          <p:cNvPr id="22" name="Picture 21"/>
          <p:cNvPicPr>
            <a:picLocks noChangeAspect="1"/>
          </p:cNvPicPr>
          <p:nvPr/>
        </p:nvPicPr>
        <p:blipFill rotWithShape="1">
          <a:blip r:embed="rId5"/>
          <a:srcRect r="68720"/>
          <a:stretch/>
        </p:blipFill>
        <p:spPr>
          <a:xfrm>
            <a:off x="6413392" y="1250926"/>
            <a:ext cx="2190677" cy="608981"/>
          </a:xfrm>
          <a:prstGeom prst="rect">
            <a:avLst/>
          </a:prstGeom>
        </p:spPr>
      </p:pic>
      <p:pic>
        <p:nvPicPr>
          <p:cNvPr id="23" name="Picture 22"/>
          <p:cNvPicPr>
            <a:picLocks noChangeAspect="1"/>
          </p:cNvPicPr>
          <p:nvPr/>
        </p:nvPicPr>
        <p:blipFill rotWithShape="1">
          <a:blip r:embed="rId11"/>
          <a:srcRect t="-6783" r="43106"/>
          <a:stretch/>
        </p:blipFill>
        <p:spPr>
          <a:xfrm>
            <a:off x="3065937" y="2980962"/>
            <a:ext cx="4434837" cy="563581"/>
          </a:xfrm>
          <a:prstGeom prst="rect">
            <a:avLst/>
          </a:prstGeom>
        </p:spPr>
      </p:pic>
      <p:pic>
        <p:nvPicPr>
          <p:cNvPr id="12" name="Picture 11"/>
          <p:cNvPicPr>
            <a:picLocks noChangeAspect="1"/>
          </p:cNvPicPr>
          <p:nvPr/>
        </p:nvPicPr>
        <p:blipFill rotWithShape="1">
          <a:blip r:embed="rId11"/>
          <a:srcRect l="47852"/>
          <a:stretch/>
        </p:blipFill>
        <p:spPr>
          <a:xfrm>
            <a:off x="159166" y="4689690"/>
            <a:ext cx="5180171" cy="672587"/>
          </a:xfrm>
          <a:prstGeom prst="rect">
            <a:avLst/>
          </a:prstGeom>
        </p:spPr>
      </p:pic>
      <p:pic>
        <p:nvPicPr>
          <p:cNvPr id="24" name="Picture 23"/>
          <p:cNvPicPr>
            <a:picLocks noChangeAspect="1"/>
          </p:cNvPicPr>
          <p:nvPr/>
        </p:nvPicPr>
        <p:blipFill rotWithShape="1">
          <a:blip r:embed="rId6"/>
          <a:srcRect l="57057" r="37772"/>
          <a:stretch/>
        </p:blipFill>
        <p:spPr>
          <a:xfrm>
            <a:off x="8403486" y="2962402"/>
            <a:ext cx="513806" cy="888594"/>
          </a:xfrm>
          <a:prstGeom prst="rect">
            <a:avLst/>
          </a:prstGeom>
        </p:spPr>
      </p:pic>
    </p:spTree>
    <p:extLst>
      <p:ext uri="{BB962C8B-B14F-4D97-AF65-F5344CB8AC3E}">
        <p14:creationId xmlns:p14="http://schemas.microsoft.com/office/powerpoint/2010/main" val="3563241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1461512" y="5719156"/>
            <a:ext cx="7682488" cy="1200329"/>
          </a:xfrm>
          <a:prstGeom prst="rect">
            <a:avLst/>
          </a:prstGeom>
        </p:spPr>
        <p:txBody>
          <a:bodyPr wrap="square">
            <a:spAutoFit/>
          </a:bodyPr>
          <a:lstStyle/>
          <a:p>
            <a:r>
              <a:rPr lang="en-US" dirty="0"/>
              <a:t>2782   2783   2784   2785   2786   2787   2788   2789   2790   2791   2792   2793   2794   2795   2796   2797   2798   2799   2800   2801   2802   2803   2804   2805   2806   H2O</a:t>
            </a:r>
          </a:p>
          <a:p>
            <a:r>
              <a:rPr lang="en-US" dirty="0"/>
              <a:t>Nlrp3 WT~248bp KO~430bp</a:t>
            </a:r>
          </a:p>
        </p:txBody>
      </p:sp>
      <p:sp>
        <p:nvSpPr>
          <p:cNvPr id="3" name="Rectangle 2"/>
          <p:cNvSpPr/>
          <p:nvPr/>
        </p:nvSpPr>
        <p:spPr>
          <a:xfrm>
            <a:off x="0" y="361930"/>
            <a:ext cx="9144000" cy="1200329"/>
          </a:xfrm>
          <a:prstGeom prst="rect">
            <a:avLst/>
          </a:prstGeom>
        </p:spPr>
        <p:txBody>
          <a:bodyPr wrap="square">
            <a:spAutoFit/>
          </a:bodyPr>
          <a:lstStyle/>
          <a:p>
            <a:r>
              <a:rPr lang="en-US" dirty="0"/>
              <a:t>A0176   A0177   A0178   A0179   A0180   A0181   A0182   FA080   FA081   FA082   FA083   FA084   FA085   FA086   FA087   3394   3398   3406   3411   3412   3413   3414   3415   3416   3417   3418   3419   3420   3421   3422   3423   3424   H2O</a:t>
            </a:r>
          </a:p>
          <a:p>
            <a:r>
              <a:rPr lang="en-US" dirty="0"/>
              <a:t>ASM WT~270bp KO~520bp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10/16/21</a:t>
            </a:r>
            <a:endParaRPr lang="en-US" dirty="0"/>
          </a:p>
        </p:txBody>
      </p:sp>
      <p:pic>
        <p:nvPicPr>
          <p:cNvPr id="4" name="Picture 3"/>
          <p:cNvPicPr>
            <a:picLocks noChangeAspect="1"/>
          </p:cNvPicPr>
          <p:nvPr/>
        </p:nvPicPr>
        <p:blipFill>
          <a:blip r:embed="rId2"/>
          <a:stretch>
            <a:fillRect/>
          </a:stretch>
        </p:blipFill>
        <p:spPr>
          <a:xfrm>
            <a:off x="42885" y="4922006"/>
            <a:ext cx="5259871" cy="812571"/>
          </a:xfrm>
          <a:prstGeom prst="rect">
            <a:avLst/>
          </a:prstGeom>
        </p:spPr>
      </p:pic>
      <p:pic>
        <p:nvPicPr>
          <p:cNvPr id="5" name="Picture 4"/>
          <p:cNvPicPr>
            <a:picLocks noChangeAspect="1"/>
          </p:cNvPicPr>
          <p:nvPr/>
        </p:nvPicPr>
        <p:blipFill>
          <a:blip r:embed="rId3"/>
          <a:stretch>
            <a:fillRect/>
          </a:stretch>
        </p:blipFill>
        <p:spPr>
          <a:xfrm>
            <a:off x="5325788" y="4959009"/>
            <a:ext cx="3818212" cy="760147"/>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0" y="1441939"/>
            <a:ext cx="4004733" cy="815779"/>
          </a:xfrm>
          <a:prstGeom prst="rect">
            <a:avLst/>
          </a:prstGeom>
        </p:spPr>
      </p:pic>
      <p:pic>
        <p:nvPicPr>
          <p:cNvPr id="14" name="Picture 13"/>
          <p:cNvPicPr>
            <a:picLocks noChangeAspect="1"/>
          </p:cNvPicPr>
          <p:nvPr/>
        </p:nvPicPr>
        <p:blipFill>
          <a:blip r:embed="rId6"/>
          <a:stretch>
            <a:fillRect/>
          </a:stretch>
        </p:blipFill>
        <p:spPr>
          <a:xfrm>
            <a:off x="3938231" y="1441939"/>
            <a:ext cx="4993556" cy="840500"/>
          </a:xfrm>
          <a:prstGeom prst="rect">
            <a:avLst/>
          </a:prstGeom>
        </p:spPr>
      </p:pic>
      <p:pic>
        <p:nvPicPr>
          <p:cNvPr id="16" name="Picture 15"/>
          <p:cNvPicPr>
            <a:picLocks noChangeAspect="1"/>
          </p:cNvPicPr>
          <p:nvPr/>
        </p:nvPicPr>
        <p:blipFill rotWithShape="1">
          <a:blip r:embed="rId7"/>
          <a:srcRect r="66553"/>
          <a:stretch/>
        </p:blipFill>
        <p:spPr>
          <a:xfrm>
            <a:off x="2236036" y="2256461"/>
            <a:ext cx="3375055" cy="625913"/>
          </a:xfrm>
          <a:prstGeom prst="rect">
            <a:avLst/>
          </a:prstGeom>
        </p:spPr>
      </p:pic>
    </p:spTree>
    <p:extLst>
      <p:ext uri="{BB962C8B-B14F-4D97-AF65-F5344CB8AC3E}">
        <p14:creationId xmlns:p14="http://schemas.microsoft.com/office/powerpoint/2010/main" val="907841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2" name="Rectangle 1"/>
          <p:cNvSpPr/>
          <p:nvPr/>
        </p:nvSpPr>
        <p:spPr>
          <a:xfrm>
            <a:off x="0" y="515390"/>
            <a:ext cx="9144000" cy="646331"/>
          </a:xfrm>
          <a:prstGeom prst="rect">
            <a:avLst/>
          </a:prstGeom>
        </p:spPr>
        <p:txBody>
          <a:bodyPr wrap="square">
            <a:spAutoFit/>
          </a:bodyPr>
          <a:lstStyle/>
          <a:p>
            <a:r>
              <a:rPr lang="en-US" dirty="0"/>
              <a:t>FA056   FA088   FA089   3419   3420   3425   3426   3427  3428   3429   H2O   </a:t>
            </a:r>
          </a:p>
          <a:p>
            <a:r>
              <a:rPr lang="en-US" dirty="0"/>
              <a:t>ASM WT~270bp KO~520bp</a:t>
            </a:r>
          </a:p>
        </p:txBody>
      </p:sp>
      <p:pic>
        <p:nvPicPr>
          <p:cNvPr id="3" name="Picture 2"/>
          <p:cNvPicPr>
            <a:picLocks noChangeAspect="1"/>
          </p:cNvPicPr>
          <p:nvPr/>
        </p:nvPicPr>
        <p:blipFill>
          <a:blip r:embed="rId2"/>
          <a:stretch>
            <a:fillRect/>
          </a:stretch>
        </p:blipFill>
        <p:spPr>
          <a:xfrm>
            <a:off x="799839" y="1477479"/>
            <a:ext cx="3921791" cy="675864"/>
          </a:xfrm>
          <a:prstGeom prst="rect">
            <a:avLst/>
          </a:prstGeom>
        </p:spPr>
      </p:pic>
      <p:pic>
        <p:nvPicPr>
          <p:cNvPr id="12" name="Picture 11"/>
          <p:cNvPicPr>
            <a:picLocks noChangeAspect="1"/>
          </p:cNvPicPr>
          <p:nvPr/>
        </p:nvPicPr>
        <p:blipFill rotWithShape="1">
          <a:blip r:embed="rId3"/>
          <a:srcRect t="-1258" r="23477"/>
          <a:stretch/>
        </p:blipFill>
        <p:spPr>
          <a:xfrm>
            <a:off x="797708" y="2706088"/>
            <a:ext cx="7359564" cy="552922"/>
          </a:xfrm>
          <a:prstGeom prst="rect">
            <a:avLst/>
          </a:prstGeom>
        </p:spPr>
      </p:pic>
      <p:sp>
        <p:nvSpPr>
          <p:cNvPr id="4" name="Rectangle 3"/>
          <p:cNvSpPr/>
          <p:nvPr/>
        </p:nvSpPr>
        <p:spPr>
          <a:xfrm>
            <a:off x="1878676" y="6163946"/>
            <a:ext cx="4572000" cy="646331"/>
          </a:xfrm>
          <a:prstGeom prst="rect">
            <a:avLst/>
          </a:prstGeom>
        </p:spPr>
        <p:txBody>
          <a:bodyPr>
            <a:spAutoFit/>
          </a:bodyPr>
          <a:lstStyle/>
          <a:p>
            <a:r>
              <a:rPr lang="en-US" dirty="0"/>
              <a:t>2807   2808   2809   2810   2811   H2O</a:t>
            </a:r>
          </a:p>
          <a:p>
            <a:r>
              <a:rPr lang="en-US" dirty="0"/>
              <a:t>Nlrp3 WT~248bp KO~430bp</a:t>
            </a:r>
          </a:p>
        </p:txBody>
      </p:sp>
      <p:sp>
        <p:nvSpPr>
          <p:cNvPr id="13" name="TextBox 12"/>
          <p:cNvSpPr txBox="1"/>
          <p:nvPr/>
        </p:nvSpPr>
        <p:spPr>
          <a:xfrm>
            <a:off x="62410" y="146058"/>
            <a:ext cx="949299" cy="369332"/>
          </a:xfrm>
          <a:prstGeom prst="rect">
            <a:avLst/>
          </a:prstGeom>
          <a:noFill/>
        </p:spPr>
        <p:txBody>
          <a:bodyPr wrap="none" rtlCol="0">
            <a:spAutoFit/>
          </a:bodyPr>
          <a:lstStyle/>
          <a:p>
            <a:r>
              <a:rPr lang="en-US" dirty="0" smtClean="0"/>
              <a:t>11/7/21</a:t>
            </a:r>
            <a:endParaRPr lang="en-US" dirty="0"/>
          </a:p>
        </p:txBody>
      </p:sp>
      <p:pic>
        <p:nvPicPr>
          <p:cNvPr id="14" name="Picture 13"/>
          <p:cNvPicPr>
            <a:picLocks noChangeAspect="1"/>
          </p:cNvPicPr>
          <p:nvPr/>
        </p:nvPicPr>
        <p:blipFill>
          <a:blip r:embed="rId4"/>
          <a:stretch>
            <a:fillRect/>
          </a:stretch>
        </p:blipFill>
        <p:spPr>
          <a:xfrm>
            <a:off x="1011709" y="2153343"/>
            <a:ext cx="6239416" cy="606482"/>
          </a:xfrm>
          <a:prstGeom prst="rect">
            <a:avLst/>
          </a:prstGeom>
        </p:spPr>
      </p:pic>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54000"/>
                    </a14:imgEffect>
                  </a14:imgLayer>
                </a14:imgProps>
              </a:ext>
            </a:extLst>
          </a:blip>
          <a:srcRect r="32658"/>
          <a:stretch/>
        </p:blipFill>
        <p:spPr>
          <a:xfrm>
            <a:off x="797708" y="3312571"/>
            <a:ext cx="6822932" cy="630980"/>
          </a:xfrm>
          <a:prstGeom prst="rect">
            <a:avLst/>
          </a:prstGeom>
        </p:spPr>
      </p:pic>
      <p:pic>
        <p:nvPicPr>
          <p:cNvPr id="5" name="Picture 4"/>
          <p:cNvPicPr>
            <a:picLocks noChangeAspect="1"/>
          </p:cNvPicPr>
          <p:nvPr/>
        </p:nvPicPr>
        <p:blipFill>
          <a:blip r:embed="rId7"/>
          <a:stretch>
            <a:fillRect/>
          </a:stretch>
        </p:blipFill>
        <p:spPr>
          <a:xfrm>
            <a:off x="5695690" y="5466478"/>
            <a:ext cx="2524125" cy="1085850"/>
          </a:xfrm>
          <a:prstGeom prst="rect">
            <a:avLst/>
          </a:prstGeom>
        </p:spPr>
      </p:pic>
    </p:spTree>
    <p:extLst>
      <p:ext uri="{BB962C8B-B14F-4D97-AF65-F5344CB8AC3E}">
        <p14:creationId xmlns:p14="http://schemas.microsoft.com/office/powerpoint/2010/main" val="2321862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pic>
        <p:nvPicPr>
          <p:cNvPr id="2" name="Picture 1"/>
          <p:cNvPicPr>
            <a:picLocks noChangeAspect="1"/>
          </p:cNvPicPr>
          <p:nvPr/>
        </p:nvPicPr>
        <p:blipFill>
          <a:blip r:embed="rId2"/>
          <a:stretch>
            <a:fillRect/>
          </a:stretch>
        </p:blipFill>
        <p:spPr>
          <a:xfrm>
            <a:off x="3509962" y="2986087"/>
            <a:ext cx="2124075" cy="885825"/>
          </a:xfrm>
          <a:prstGeom prst="rect">
            <a:avLst/>
          </a:prstGeom>
        </p:spPr>
      </p:pic>
      <p:sp>
        <p:nvSpPr>
          <p:cNvPr id="3" name="Rectangle 2"/>
          <p:cNvSpPr/>
          <p:nvPr/>
        </p:nvSpPr>
        <p:spPr>
          <a:xfrm>
            <a:off x="2285999" y="1892177"/>
            <a:ext cx="4572000" cy="646331"/>
          </a:xfrm>
          <a:prstGeom prst="rect">
            <a:avLst/>
          </a:prstGeom>
        </p:spPr>
        <p:txBody>
          <a:bodyPr>
            <a:spAutoFit/>
          </a:bodyPr>
          <a:lstStyle/>
          <a:p>
            <a:r>
              <a:rPr lang="en-US" dirty="0"/>
              <a:t>2812   2813   2814    WT    H2O</a:t>
            </a:r>
          </a:p>
          <a:p>
            <a:r>
              <a:rPr lang="en-US" dirty="0"/>
              <a:t>Nlrp3 WT~248bp KO~430bp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11/19/21</a:t>
            </a:r>
            <a:endParaRPr lang="en-US" dirty="0"/>
          </a:p>
        </p:txBody>
      </p:sp>
    </p:spTree>
    <p:extLst>
      <p:ext uri="{BB962C8B-B14F-4D97-AF65-F5344CB8AC3E}">
        <p14:creationId xmlns:p14="http://schemas.microsoft.com/office/powerpoint/2010/main" val="287034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784" y="6025446"/>
            <a:ext cx="1455848" cy="230832"/>
          </a:xfrm>
          <a:prstGeom prst="rect">
            <a:avLst/>
          </a:prstGeom>
        </p:spPr>
        <p:txBody>
          <a:bodyPr wrap="none">
            <a:spAutoFit/>
          </a:bodyPr>
          <a:lstStyle/>
          <a:p>
            <a:r>
              <a:rPr lang="en-US" sz="900" dirty="0"/>
              <a:t>ASM WT~270bp KO~520bp</a:t>
            </a:r>
          </a:p>
        </p:txBody>
      </p:sp>
      <p:sp>
        <p:nvSpPr>
          <p:cNvPr id="8" name="Rectangle 7"/>
          <p:cNvSpPr/>
          <p:nvPr/>
        </p:nvSpPr>
        <p:spPr>
          <a:xfrm>
            <a:off x="69784" y="6163946"/>
            <a:ext cx="1495922" cy="230832"/>
          </a:xfrm>
          <a:prstGeom prst="rect">
            <a:avLst/>
          </a:prstGeom>
        </p:spPr>
        <p:txBody>
          <a:bodyPr wrap="none">
            <a:spAutoFit/>
          </a:bodyPr>
          <a:lstStyle/>
          <a:p>
            <a:r>
              <a:rPr lang="en-US" sz="900" dirty="0"/>
              <a:t>Nlrp3 WT~248bp KO~430bp</a:t>
            </a:r>
          </a:p>
        </p:txBody>
      </p:sp>
      <p:sp>
        <p:nvSpPr>
          <p:cNvPr id="9" name="TextBox 8"/>
          <p:cNvSpPr txBox="1"/>
          <p:nvPr/>
        </p:nvSpPr>
        <p:spPr>
          <a:xfrm>
            <a:off x="62410" y="6302446"/>
            <a:ext cx="1391728" cy="230832"/>
          </a:xfrm>
          <a:prstGeom prst="rect">
            <a:avLst/>
          </a:prstGeom>
          <a:noFill/>
        </p:spPr>
        <p:txBody>
          <a:bodyPr wrap="none" rtlCol="0">
            <a:spAutoFit/>
          </a:bodyPr>
          <a:lstStyle/>
          <a:p>
            <a:r>
              <a:rPr lang="en-US" sz="900" dirty="0"/>
              <a:t>Tie2-Cre 250bp Int. 324bp</a:t>
            </a:r>
          </a:p>
        </p:txBody>
      </p:sp>
      <p:sp>
        <p:nvSpPr>
          <p:cNvPr id="10" name="Rectangle 9"/>
          <p:cNvSpPr/>
          <p:nvPr/>
        </p:nvSpPr>
        <p:spPr>
          <a:xfrm>
            <a:off x="62410" y="6575412"/>
            <a:ext cx="1401346" cy="230832"/>
          </a:xfrm>
          <a:prstGeom prst="rect">
            <a:avLst/>
          </a:prstGeom>
        </p:spPr>
        <p:txBody>
          <a:bodyPr wrap="none">
            <a:spAutoFit/>
          </a:bodyPr>
          <a:lstStyle/>
          <a:p>
            <a:r>
              <a:rPr lang="en-US" sz="900" dirty="0"/>
              <a:t>F2R WT-410bp flox-450bp</a:t>
            </a:r>
          </a:p>
        </p:txBody>
      </p:sp>
      <p:sp>
        <p:nvSpPr>
          <p:cNvPr id="11" name="TextBox 10"/>
          <p:cNvSpPr txBox="1"/>
          <p:nvPr/>
        </p:nvSpPr>
        <p:spPr>
          <a:xfrm>
            <a:off x="62410" y="6436912"/>
            <a:ext cx="678391" cy="230832"/>
          </a:xfrm>
          <a:prstGeom prst="rect">
            <a:avLst/>
          </a:prstGeom>
          <a:noFill/>
        </p:spPr>
        <p:txBody>
          <a:bodyPr wrap="none" rtlCol="0">
            <a:spAutoFit/>
          </a:bodyPr>
          <a:lstStyle/>
          <a:p>
            <a:r>
              <a:rPr lang="en-US" sz="900" dirty="0"/>
              <a:t>F1R 370bp</a:t>
            </a:r>
          </a:p>
        </p:txBody>
      </p:sp>
      <p:sp>
        <p:nvSpPr>
          <p:cNvPr id="12" name="TextBox 11"/>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spTree>
    <p:extLst>
      <p:ext uri="{BB962C8B-B14F-4D97-AF65-F5344CB8AC3E}">
        <p14:creationId xmlns:p14="http://schemas.microsoft.com/office/powerpoint/2010/main" val="3238961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9BBB2F13300F4D9FB75E6D4CCCF065" ma:contentTypeVersion="14" ma:contentTypeDescription="Create a new document." ma:contentTypeScope="" ma:versionID="cf7055f28f479224be96ce9031d08d90">
  <xsd:schema xmlns:xsd="http://www.w3.org/2001/XMLSchema" xmlns:xs="http://www.w3.org/2001/XMLSchema" xmlns:p="http://schemas.microsoft.com/office/2006/metadata/properties" xmlns:ns3="ca2680b7-92b0-4578-8a51-2a84e460ec48" xmlns:ns4="ad926764-d086-46e5-8c87-abdb14347ba1" targetNamespace="http://schemas.microsoft.com/office/2006/metadata/properties" ma:root="true" ma:fieldsID="053018f629fc633b040bfa10cd0ed527" ns3:_="" ns4:_="">
    <xsd:import namespace="ca2680b7-92b0-4578-8a51-2a84e460ec48"/>
    <xsd:import namespace="ad926764-d086-46e5-8c87-abdb14347ba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680b7-92b0-4578-8a51-2a84e460ec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926764-d086-46e5-8c87-abdb14347ba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10B328-36C4-44DD-92D4-FA6A9DA26F2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ad926764-d086-46e5-8c87-abdb14347ba1"/>
    <ds:schemaRef ds:uri="http://purl.org/dc/terms/"/>
    <ds:schemaRef ds:uri="http://schemas.openxmlformats.org/package/2006/metadata/core-properties"/>
    <ds:schemaRef ds:uri="ca2680b7-92b0-4578-8a51-2a84e460ec48"/>
    <ds:schemaRef ds:uri="http://www.w3.org/XML/1998/namespace"/>
    <ds:schemaRef ds:uri="http://purl.org/dc/dcmitype/"/>
  </ds:schemaRefs>
</ds:datastoreItem>
</file>

<file path=customXml/itemProps2.xml><?xml version="1.0" encoding="utf-8"?>
<ds:datastoreItem xmlns:ds="http://schemas.openxmlformats.org/officeDocument/2006/customXml" ds:itemID="{390A5C3B-147D-4D42-AF52-A6FE879DA4DD}">
  <ds:schemaRefs>
    <ds:schemaRef ds:uri="http://schemas.microsoft.com/sharepoint/v3/contenttype/forms"/>
  </ds:schemaRefs>
</ds:datastoreItem>
</file>

<file path=customXml/itemProps3.xml><?xml version="1.0" encoding="utf-8"?>
<ds:datastoreItem xmlns:ds="http://schemas.openxmlformats.org/officeDocument/2006/customXml" ds:itemID="{C775CF7A-EB30-4302-93C4-5FBE8F8AEA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2680b7-92b0-4578-8a51-2a84e460ec48"/>
    <ds:schemaRef ds:uri="ad926764-d086-46e5-8c87-abdb14347b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78730</TotalTime>
  <Words>3490</Words>
  <Application>Microsoft Office PowerPoint</Application>
  <PresentationFormat>On-screen Show (4:3)</PresentationFormat>
  <Paragraphs>654</Paragraphs>
  <Slides>84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宋体</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Xiang</dc:creator>
  <cp:lastModifiedBy>Li, Xiang</cp:lastModifiedBy>
  <cp:revision>348</cp:revision>
  <dcterms:created xsi:type="dcterms:W3CDTF">2017-05-10T17:45:16Z</dcterms:created>
  <dcterms:modified xsi:type="dcterms:W3CDTF">2022-07-11T20:38:55Z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0x0101004A9BBB2F13300F4D9FB75E6D4CCCF065</vt:lpwstr>
  </property>
</Properties>
</file>